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</p:sldMasterIdLst>
  <p:sldIdLst>
    <p:sldId id="257" r:id="rId2"/>
    <p:sldId id="258" r:id="rId3"/>
    <p:sldId id="259" r:id="rId4"/>
    <p:sldId id="261" r:id="rId5"/>
    <p:sldId id="262" r:id="rId6"/>
    <p:sldId id="263" r:id="rId7"/>
    <p:sldId id="264" r:id="rId8"/>
    <p:sldId id="266" r:id="rId9"/>
    <p:sldId id="265" r:id="rId10"/>
    <p:sldId id="267" r:id="rId11"/>
    <p:sldId id="268" r:id="rId12"/>
    <p:sldId id="270" r:id="rId13"/>
    <p:sldId id="269" r:id="rId14"/>
    <p:sldId id="271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816" y="-7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2628" y="770467"/>
            <a:ext cx="8086725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000" spc="-120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0634" y="4198409"/>
            <a:ext cx="6921151" cy="1645920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rgbClr val="262626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75000"/>
                  </a:srgb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t>20.10.2020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75000"/>
                  </a:srgbClr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3235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20.10.2020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07189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7963" y="695325"/>
            <a:ext cx="1971675" cy="4800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8644" y="714376"/>
            <a:ext cx="5800725" cy="54006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20.10.2020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54342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20.10.2020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65018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2628" y="767419"/>
            <a:ext cx="8085582" cy="3355848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8000" b="0" baseline="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0634" y="4187275"/>
            <a:ext cx="6919722" cy="1645920"/>
          </a:xfrm>
        </p:spPr>
        <p:txBody>
          <a:bodyPr anchor="t">
            <a:normAutofit/>
          </a:bodyPr>
          <a:lstStyle>
            <a:lvl1pPr marL="0" indent="0">
              <a:buNone/>
              <a:defRPr sz="28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20.10.2020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01115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7492" y="1993392"/>
            <a:ext cx="3806190" cy="3767328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7738" y="1993392"/>
            <a:ext cx="3806190" cy="3767328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20.10.2020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66581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7492" y="2032000"/>
            <a:ext cx="3806190" cy="723400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7492" y="2736150"/>
            <a:ext cx="3806190" cy="32004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66310" y="2029968"/>
            <a:ext cx="3806190" cy="722376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 cap="all" baseline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66310" y="2734056"/>
            <a:ext cx="3806190" cy="32004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20.10.2020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453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20.10.2020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67509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20.10.2020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95455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715000" y="0"/>
            <a:ext cx="3429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6196053" y="542282"/>
            <a:ext cx="253746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36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" y="762000"/>
            <a:ext cx="4572000" cy="4572000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06987" y="2511813"/>
            <a:ext cx="2548890" cy="31269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00">
                <a:solidFill>
                  <a:srgbClr val="404040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20.10.2020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073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918" y="5418668"/>
            <a:ext cx="8085582" cy="613283"/>
          </a:xfrm>
        </p:spPr>
        <p:txBody>
          <a:bodyPr anchor="b">
            <a:normAutofit/>
          </a:bodyPr>
          <a:lstStyle>
            <a:lvl1pPr>
              <a:lnSpc>
                <a:spcPct val="85000"/>
              </a:lnSpc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9144000" cy="5330952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t"/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rgbClr val="4D4D4D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7492" y="5909735"/>
            <a:ext cx="6922008" cy="5334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200"/>
              </a:spcBef>
              <a:buNone/>
              <a:defRPr sz="14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75000"/>
                  </a:srgb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t>20.10.2020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75000"/>
                  </a:srgb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043166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2919" y="499533"/>
            <a:ext cx="8079581" cy="16581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7206" y="1993393"/>
            <a:ext cx="8065294" cy="3766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4350" y="6412447"/>
            <a:ext cx="30861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>
                <a:solidFill>
                  <a:schemeClr val="tx1">
                    <a:alpha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t>20.10.2020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14350" y="6554697"/>
            <a:ext cx="37719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 cap="all" baseline="0">
                <a:solidFill>
                  <a:schemeClr val="tx1">
                    <a:alpha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41193" y="5829748"/>
            <a:ext cx="2194560" cy="139703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0" b="0">
                <a:ln>
                  <a:noFill/>
                </a:ln>
                <a:solidFill>
                  <a:schemeClr val="accent1">
                    <a:alpha val="20000"/>
                  </a:schemeClr>
                </a:solidFill>
                <a:latin typeface="+mj-lt"/>
              </a:defRPr>
            </a:lvl1pPr>
          </a:lstStyle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34776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800" kern="1200" spc="-12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85000"/>
        </a:lnSpc>
        <a:spcBef>
          <a:spcPts val="13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274320" indent="-3429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548640" indent="-54864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000" i="1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822960" indent="-82296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097280" indent="-109728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2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4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6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8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4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g"/><Relationship Id="rId5" Type="http://schemas.openxmlformats.org/officeDocument/2006/relationships/image" Target="../media/image15.jpeg"/><Relationship Id="rId4" Type="http://schemas.openxmlformats.org/officeDocument/2006/relationships/image" Target="../media/image14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Заголовок 1">
            <a:extLst>
              <a:ext uri="{FF2B5EF4-FFF2-40B4-BE49-F238E27FC236}">
                <a16:creationId xmlns:a16="http://schemas.microsoft.com/office/drawing/2014/main" xmlns="" id="{5A51D2D2-87EC-42A1-833C-CC3CC99E2D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7707" y="355765"/>
            <a:ext cx="8754763" cy="1391173"/>
          </a:xfrm>
          <a:solidFill>
            <a:srgbClr val="FDE9E7">
              <a:alpha val="29020"/>
            </a:srgbClr>
          </a:solidFill>
        </p:spPr>
        <p:txBody>
          <a:bodyPr>
            <a:noAutofit/>
          </a:bodyPr>
          <a:lstStyle/>
          <a:p>
            <a:pPr algn="ctr"/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Департамент </a:t>
            </a:r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 г. </a:t>
            </a:r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Екатеринбурга</a:t>
            </a:r>
            <a:b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образования </a:t>
            </a:r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Администрации Чкаловского </a:t>
            </a:r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района </a:t>
            </a:r>
            <a:b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МБДОУ </a:t>
            </a:r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детский сад </a:t>
            </a:r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548</a:t>
            </a:r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3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Заголовок 1">
            <a:extLst>
              <a:ext uri="{FF2B5EF4-FFF2-40B4-BE49-F238E27FC236}">
                <a16:creationId xmlns:a16="http://schemas.microsoft.com/office/drawing/2014/main" xmlns="" id="{33B73D82-897D-4461-B53D-7B81B6AF74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4460" y="2447913"/>
            <a:ext cx="5641677" cy="1202090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Информационно – познавательный проект </a:t>
            </a:r>
            <a:r>
              <a:rPr lang="ru-RU" sz="2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«Мы живем на Урале.</a:t>
            </a:r>
            <a:br>
              <a:rPr lang="ru-RU" sz="2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Химмаш</a:t>
            </a:r>
            <a:r>
              <a:rPr lang="ru-RU" sz="2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вчера, сегодня, завтра»</a:t>
            </a:r>
            <a:endParaRPr lang="ru-RU" sz="2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одзаголовок 2">
            <a:extLst>
              <a:ext uri="{FF2B5EF4-FFF2-40B4-BE49-F238E27FC236}">
                <a16:creationId xmlns:a16="http://schemas.microsoft.com/office/drawing/2014/main" xmlns="" id="{9618FF55-978C-431F-B7D8-14F0311C6BD5}"/>
              </a:ext>
            </a:extLst>
          </p:cNvPr>
          <p:cNvSpPr txBox="1">
            <a:spLocks/>
          </p:cNvSpPr>
          <p:nvPr/>
        </p:nvSpPr>
        <p:spPr>
          <a:xfrm>
            <a:off x="4635113" y="4509120"/>
            <a:ext cx="4309032" cy="2016224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5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проекта:</a:t>
            </a:r>
          </a:p>
          <a:p>
            <a:pPr algn="l"/>
            <a:r>
              <a:rPr lang="ru-RU" sz="15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Воспитанники подготовительной к школе группы </a:t>
            </a:r>
            <a:r>
              <a:rPr lang="ru-RU" sz="15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7</a:t>
            </a:r>
            <a:endParaRPr lang="ru-RU" sz="15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15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Авторы и руководители </a:t>
            </a:r>
            <a:r>
              <a:rPr lang="ru-RU" sz="15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</a:t>
            </a:r>
            <a:r>
              <a:rPr lang="ru-RU" sz="15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15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учитель-логопед </a:t>
            </a:r>
            <a:r>
              <a:rPr lang="ru-RU" sz="15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Лаевская</a:t>
            </a:r>
            <a:r>
              <a:rPr lang="ru-RU" sz="15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Нина Леонтьевна, воспитатель Дьяконова Валентина Владимировна, муз. Руководитель </a:t>
            </a:r>
            <a:r>
              <a:rPr lang="ru-RU" sz="15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Сапелкина</a:t>
            </a:r>
            <a:r>
              <a:rPr lang="ru-RU" sz="15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Ирина Ивановна</a:t>
            </a:r>
            <a:endParaRPr lang="ru-RU" sz="15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xmlns="" id="{5A51D2D2-87EC-42A1-833C-CC3CC99E2DA3}"/>
              </a:ext>
            </a:extLst>
          </p:cNvPr>
          <p:cNvSpPr txBox="1">
            <a:spLocks/>
          </p:cNvSpPr>
          <p:nvPr/>
        </p:nvSpPr>
        <p:spPr>
          <a:xfrm>
            <a:off x="154460" y="1233481"/>
            <a:ext cx="8798011" cy="1115849"/>
          </a:xfrm>
          <a:prstGeom prst="rect">
            <a:avLst/>
          </a:prstGeom>
          <a:solidFill>
            <a:srgbClr val="FDE9E7">
              <a:alpha val="29020"/>
            </a:srgbClr>
          </a:solidFill>
        </p:spPr>
        <p:txBody>
          <a:bodyPr vert="horz" lIns="68580" tIns="34290" rIns="68580" bIns="34290" rtlCol="0">
            <a:noAutofit/>
          </a:bodyPr>
          <a:lstStyle/>
          <a:p>
            <a:pPr algn="ctr" defTabSz="685800">
              <a:lnSpc>
                <a:spcPct val="90000"/>
              </a:lnSpc>
              <a:spcBef>
                <a:spcPts val="1050"/>
              </a:spcBef>
              <a:buClr>
                <a:schemeClr val="accent1"/>
              </a:buClr>
              <a:buSzPct val="80000"/>
              <a:defRPr/>
            </a:pP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Городской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фестиваль «Люблю Урал – мой край родной!» для воспитанников</a:t>
            </a:r>
            <a:r>
              <a:rPr lang="ru-RU" sz="1600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4-7</a:t>
            </a:r>
            <a:r>
              <a:rPr lang="ru-RU" sz="1600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лет</a:t>
            </a:r>
            <a:r>
              <a:rPr lang="ru-RU" sz="1600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муниципальных дошкольных образовательных организаций города Екатеринбурга. </a:t>
            </a:r>
            <a:r>
              <a:rPr lang="ru-RU" sz="1600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1600" i="1" dirty="0" smtClean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 defTabSz="685800">
              <a:lnSpc>
                <a:spcPct val="90000"/>
              </a:lnSpc>
              <a:spcBef>
                <a:spcPts val="1050"/>
              </a:spcBef>
              <a:buClr>
                <a:schemeClr val="accent1"/>
              </a:buClr>
              <a:buSzPct val="80000"/>
              <a:defRPr/>
            </a:pP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Направление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познавательное</a:t>
            </a:r>
            <a:b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344" y="4653136"/>
            <a:ext cx="3542083" cy="199356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9075" y="2085996"/>
            <a:ext cx="2993395" cy="1993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5569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:a16="http://schemas.microsoft.com/office/drawing/2014/main" xmlns="" id="{DCB5655F-912F-46F9-BB38-EBD58873AD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7504" y="1"/>
            <a:ext cx="1656184" cy="554564"/>
          </a:xfrm>
        </p:spPr>
        <p:txBody>
          <a:bodyPr>
            <a:normAutofit/>
          </a:bodyPr>
          <a:lstStyle/>
          <a:p>
            <a:r>
              <a:rPr lang="ru-RU" sz="1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втором этапе </a:t>
            </a:r>
            <a:br>
              <a:rPr lang="ru-RU" sz="1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8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5ED101B4-4DEA-49E3-9FA8-AA1450730D17}"/>
              </a:ext>
            </a:extLst>
          </p:cNvPr>
          <p:cNvSpPr/>
          <p:nvPr/>
        </p:nvSpPr>
        <p:spPr>
          <a:xfrm>
            <a:off x="1174805" y="3505919"/>
            <a:ext cx="6583680" cy="292211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28" name="Скругленный прямоугольник 31">
            <a:extLst>
              <a:ext uri="{FF2B5EF4-FFF2-40B4-BE49-F238E27FC236}">
                <a16:creationId xmlns:a16="http://schemas.microsoft.com/office/drawing/2014/main" xmlns="" id="{E222EB72-85B7-486D-A682-4C7E4916FBF6}"/>
              </a:ext>
            </a:extLst>
          </p:cNvPr>
          <p:cNvSpPr/>
          <p:nvPr/>
        </p:nvSpPr>
        <p:spPr>
          <a:xfrm>
            <a:off x="1868145" y="212215"/>
            <a:ext cx="2598500" cy="673444"/>
          </a:xfrm>
          <a:prstGeom prst="roundRect">
            <a:avLst/>
          </a:prstGeom>
          <a:solidFill>
            <a:schemeClr val="bg2"/>
          </a:solidFill>
          <a:ln w="5715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350" dirty="0" smtClean="0"/>
              <a:t>Рисовали </a:t>
            </a:r>
          </a:p>
          <a:p>
            <a:pPr algn="ctr">
              <a:defRPr/>
            </a:pPr>
            <a:r>
              <a:rPr lang="ru-RU" sz="1350" dirty="0" smtClean="0"/>
              <a:t>«Улицы родного города»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074712"/>
            <a:ext cx="3744416" cy="280831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6785" y="277283"/>
            <a:ext cx="3682428" cy="276182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287" y="4089572"/>
            <a:ext cx="3378929" cy="253419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406" y="3356787"/>
            <a:ext cx="4355976" cy="3266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3215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:a16="http://schemas.microsoft.com/office/drawing/2014/main" xmlns="" id="{DCB5655F-912F-46F9-BB38-EBD58873AD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7504" y="1"/>
            <a:ext cx="1656184" cy="554564"/>
          </a:xfrm>
        </p:spPr>
        <p:txBody>
          <a:bodyPr>
            <a:normAutofit/>
          </a:bodyPr>
          <a:lstStyle/>
          <a:p>
            <a:r>
              <a:rPr lang="ru-RU" sz="1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втором этапе </a:t>
            </a:r>
            <a:br>
              <a:rPr lang="ru-RU" sz="1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8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5ED101B4-4DEA-49E3-9FA8-AA1450730D17}"/>
              </a:ext>
            </a:extLst>
          </p:cNvPr>
          <p:cNvSpPr/>
          <p:nvPr/>
        </p:nvSpPr>
        <p:spPr>
          <a:xfrm>
            <a:off x="1174805" y="3505919"/>
            <a:ext cx="6583680" cy="292211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28" name="Скругленный прямоугольник 31">
            <a:extLst>
              <a:ext uri="{FF2B5EF4-FFF2-40B4-BE49-F238E27FC236}">
                <a16:creationId xmlns:a16="http://schemas.microsoft.com/office/drawing/2014/main" xmlns="" id="{E222EB72-85B7-486D-A682-4C7E4916FBF6}"/>
              </a:ext>
            </a:extLst>
          </p:cNvPr>
          <p:cNvSpPr/>
          <p:nvPr/>
        </p:nvSpPr>
        <p:spPr>
          <a:xfrm>
            <a:off x="1868145" y="212215"/>
            <a:ext cx="2598500" cy="673444"/>
          </a:xfrm>
          <a:prstGeom prst="roundRect">
            <a:avLst/>
          </a:prstGeom>
          <a:solidFill>
            <a:schemeClr val="bg2"/>
          </a:solidFill>
          <a:ln w="5715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350" dirty="0" smtClean="0"/>
              <a:t>Изготавливали </a:t>
            </a:r>
          </a:p>
          <a:p>
            <a:pPr algn="ctr">
              <a:defRPr/>
            </a:pPr>
            <a:r>
              <a:rPr lang="ru-RU" sz="1350" dirty="0" smtClean="0"/>
              <a:t>макет «Улицы </a:t>
            </a:r>
            <a:r>
              <a:rPr lang="ru-RU" sz="1350" dirty="0" err="1" smtClean="0"/>
              <a:t>Химмаша</a:t>
            </a:r>
            <a:r>
              <a:rPr lang="ru-RU" sz="1350" dirty="0" smtClean="0"/>
              <a:t>»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5500" y="212215"/>
            <a:ext cx="3611893" cy="270892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3599" y="3066941"/>
            <a:ext cx="2651546" cy="353539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3101" y="3066941"/>
            <a:ext cx="2651546" cy="353539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11" y="1322767"/>
            <a:ext cx="3323861" cy="249289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54" y="4114834"/>
            <a:ext cx="3294350" cy="2470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2523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:a16="http://schemas.microsoft.com/office/drawing/2014/main" xmlns="" id="{DCB5655F-912F-46F9-BB38-EBD58873AD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7504" y="1"/>
            <a:ext cx="1656184" cy="554564"/>
          </a:xfrm>
        </p:spPr>
        <p:txBody>
          <a:bodyPr>
            <a:normAutofit/>
          </a:bodyPr>
          <a:lstStyle/>
          <a:p>
            <a:r>
              <a:rPr lang="ru-RU" sz="1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третьем этапе </a:t>
            </a:r>
            <a:br>
              <a:rPr lang="ru-RU" sz="1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8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5ED101B4-4DEA-49E3-9FA8-AA1450730D17}"/>
              </a:ext>
            </a:extLst>
          </p:cNvPr>
          <p:cNvSpPr/>
          <p:nvPr/>
        </p:nvSpPr>
        <p:spPr>
          <a:xfrm>
            <a:off x="1174805" y="3505919"/>
            <a:ext cx="6583680" cy="292211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28" name="Скругленный прямоугольник 31">
            <a:extLst>
              <a:ext uri="{FF2B5EF4-FFF2-40B4-BE49-F238E27FC236}">
                <a16:creationId xmlns:a16="http://schemas.microsoft.com/office/drawing/2014/main" xmlns="" id="{E222EB72-85B7-486D-A682-4C7E4916FBF6}"/>
              </a:ext>
            </a:extLst>
          </p:cNvPr>
          <p:cNvSpPr/>
          <p:nvPr/>
        </p:nvSpPr>
        <p:spPr>
          <a:xfrm>
            <a:off x="5508104" y="333026"/>
            <a:ext cx="2598500" cy="673444"/>
          </a:xfrm>
          <a:prstGeom prst="roundRect">
            <a:avLst/>
          </a:prstGeom>
          <a:solidFill>
            <a:schemeClr val="bg2"/>
          </a:solidFill>
          <a:ln w="5715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350" dirty="0" smtClean="0"/>
              <a:t>Выставка рисунков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686" y="1205842"/>
            <a:ext cx="3732296" cy="2799222"/>
          </a:xfrm>
          <a:prstGeom prst="rect">
            <a:avLst/>
          </a:prstGeom>
        </p:spPr>
      </p:pic>
      <p:sp>
        <p:nvSpPr>
          <p:cNvPr id="13" name="Скругленный прямоугольник 31">
            <a:extLst>
              <a:ext uri="{FF2B5EF4-FFF2-40B4-BE49-F238E27FC236}">
                <a16:creationId xmlns:a16="http://schemas.microsoft.com/office/drawing/2014/main" xmlns="" id="{E222EB72-85B7-486D-A682-4C7E4916FBF6}"/>
              </a:ext>
            </a:extLst>
          </p:cNvPr>
          <p:cNvSpPr/>
          <p:nvPr/>
        </p:nvSpPr>
        <p:spPr>
          <a:xfrm>
            <a:off x="1439203" y="338506"/>
            <a:ext cx="2598500" cy="673444"/>
          </a:xfrm>
          <a:prstGeom prst="roundRect">
            <a:avLst/>
          </a:prstGeom>
          <a:solidFill>
            <a:schemeClr val="bg2"/>
          </a:solidFill>
          <a:ln w="5715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350" dirty="0" smtClean="0"/>
              <a:t>Защита мини проектов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8453" y="4221088"/>
            <a:ext cx="3456384" cy="242088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1205842"/>
            <a:ext cx="3732296" cy="2799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57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Блок-схема: узел 35">
            <a:extLst>
              <a:ext uri="{FF2B5EF4-FFF2-40B4-BE49-F238E27FC236}">
                <a16:creationId xmlns="" xmlns:a16="http://schemas.microsoft.com/office/drawing/2014/main" id="{82CEC7AA-DF3B-46E9-B802-545FF8B70A53}"/>
              </a:ext>
            </a:extLst>
          </p:cNvPr>
          <p:cNvSpPr/>
          <p:nvPr/>
        </p:nvSpPr>
        <p:spPr>
          <a:xfrm>
            <a:off x="4386035" y="920504"/>
            <a:ext cx="2636044" cy="2455069"/>
          </a:xfrm>
          <a:prstGeom prst="flowChartConnector">
            <a:avLst/>
          </a:prstGeom>
          <a:solidFill>
            <a:schemeClr val="accent5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350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5ED101B4-4DEA-49E3-9FA8-AA1450730D17}"/>
              </a:ext>
            </a:extLst>
          </p:cNvPr>
          <p:cNvSpPr/>
          <p:nvPr/>
        </p:nvSpPr>
        <p:spPr>
          <a:xfrm>
            <a:off x="1137736" y="3518276"/>
            <a:ext cx="6512118" cy="292211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19" name="Блок-схема: узел 18">
            <a:extLst>
              <a:ext uri="{FF2B5EF4-FFF2-40B4-BE49-F238E27FC236}">
                <a16:creationId xmlns="" xmlns:a16="http://schemas.microsoft.com/office/drawing/2014/main" id="{82CEC7AA-DF3B-46E9-B802-545FF8B70A53}"/>
              </a:ext>
            </a:extLst>
          </p:cNvPr>
          <p:cNvSpPr/>
          <p:nvPr/>
        </p:nvSpPr>
        <p:spPr>
          <a:xfrm>
            <a:off x="2452563" y="3886490"/>
            <a:ext cx="2636044" cy="2455069"/>
          </a:xfrm>
          <a:prstGeom prst="flowChartConnector">
            <a:avLst/>
          </a:prstGeom>
          <a:solidFill>
            <a:srgbClr val="7030A0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350" dirty="0"/>
          </a:p>
        </p:txBody>
      </p:sp>
      <p:sp>
        <p:nvSpPr>
          <p:cNvPr id="20" name="Блок-схема: узел 19">
            <a:extLst>
              <a:ext uri="{FF2B5EF4-FFF2-40B4-BE49-F238E27FC236}">
                <a16:creationId xmlns="" xmlns:a16="http://schemas.microsoft.com/office/drawing/2014/main" id="{4DC24DE7-D502-4D9F-9C01-6AF0096E0E94}"/>
              </a:ext>
            </a:extLst>
          </p:cNvPr>
          <p:cNvSpPr/>
          <p:nvPr/>
        </p:nvSpPr>
        <p:spPr>
          <a:xfrm>
            <a:off x="4451362" y="3501951"/>
            <a:ext cx="2626519" cy="2308622"/>
          </a:xfrm>
          <a:prstGeom prst="flowChartConnector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350" dirty="0"/>
          </a:p>
        </p:txBody>
      </p:sp>
      <p:sp>
        <p:nvSpPr>
          <p:cNvPr id="21" name="Блок-схема: узел 20">
            <a:extLst>
              <a:ext uri="{FF2B5EF4-FFF2-40B4-BE49-F238E27FC236}">
                <a16:creationId xmlns="" xmlns:a16="http://schemas.microsoft.com/office/drawing/2014/main" id="{C807DFC1-FD89-4D28-AE32-3F96F49939E2}"/>
              </a:ext>
            </a:extLst>
          </p:cNvPr>
          <p:cNvSpPr/>
          <p:nvPr/>
        </p:nvSpPr>
        <p:spPr>
          <a:xfrm>
            <a:off x="817046" y="2334140"/>
            <a:ext cx="2626519" cy="2308622"/>
          </a:xfrm>
          <a:prstGeom prst="flowChartConnector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350" dirty="0"/>
          </a:p>
        </p:txBody>
      </p:sp>
      <p:sp>
        <p:nvSpPr>
          <p:cNvPr id="22" name="Прямоугольник 5"/>
          <p:cNvSpPr>
            <a:spLocks noChangeArrowheads="1"/>
          </p:cNvSpPr>
          <p:nvPr/>
        </p:nvSpPr>
        <p:spPr bwMode="auto">
          <a:xfrm>
            <a:off x="914490" y="3025313"/>
            <a:ext cx="2376488" cy="715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altLang="ru-RU" sz="1350" dirty="0">
                <a:latin typeface="Times New Roman" pitchFamily="18" charset="0"/>
                <a:cs typeface="Times New Roman" pitchFamily="18" charset="0"/>
              </a:rPr>
              <a:t>Познавательно-исследовательская деятельность</a:t>
            </a:r>
            <a:endParaRPr lang="ru-RU" altLang="ru-RU" sz="1350" dirty="0">
              <a:latin typeface="Century Gothic" pitchFamily="34" charset="0"/>
            </a:endParaRPr>
          </a:p>
        </p:txBody>
      </p:sp>
      <p:sp>
        <p:nvSpPr>
          <p:cNvPr id="24" name="Прямоугольник 17"/>
          <p:cNvSpPr>
            <a:spLocks noChangeArrowheads="1"/>
          </p:cNvSpPr>
          <p:nvPr/>
        </p:nvSpPr>
        <p:spPr bwMode="auto">
          <a:xfrm>
            <a:off x="2303320" y="4866378"/>
            <a:ext cx="2376488" cy="715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altLang="ru-RU" sz="1350" dirty="0">
                <a:latin typeface="Times New Roman" pitchFamily="18" charset="0"/>
                <a:cs typeface="Times New Roman" pitchFamily="18" charset="0"/>
              </a:rPr>
              <a:t>Восприятие </a:t>
            </a:r>
          </a:p>
          <a:p>
            <a:pPr algn="ctr" eaLnBrk="1" hangingPunct="1"/>
            <a:r>
              <a:rPr lang="ru-RU" altLang="ru-RU" sz="1350" dirty="0">
                <a:latin typeface="Times New Roman" pitchFamily="18" charset="0"/>
                <a:cs typeface="Times New Roman" pitchFamily="18" charset="0"/>
              </a:rPr>
              <a:t>художественной </a:t>
            </a:r>
          </a:p>
          <a:p>
            <a:pPr algn="ctr" eaLnBrk="1" hangingPunct="1"/>
            <a:r>
              <a:rPr lang="ru-RU" altLang="ru-RU" sz="1350" dirty="0">
                <a:latin typeface="Times New Roman" pitchFamily="18" charset="0"/>
                <a:cs typeface="Times New Roman" pitchFamily="18" charset="0"/>
              </a:rPr>
              <a:t>литературы</a:t>
            </a:r>
            <a:endParaRPr lang="ru-RU" altLang="ru-RU" sz="1350" dirty="0">
              <a:latin typeface="Century Gothic" pitchFamily="34" charset="0"/>
            </a:endParaRPr>
          </a:p>
        </p:txBody>
      </p:sp>
      <p:sp>
        <p:nvSpPr>
          <p:cNvPr id="26" name="Прямоугольник 18"/>
          <p:cNvSpPr>
            <a:spLocks noChangeArrowheads="1"/>
          </p:cNvSpPr>
          <p:nvPr/>
        </p:nvSpPr>
        <p:spPr bwMode="auto">
          <a:xfrm>
            <a:off x="4587093" y="4353628"/>
            <a:ext cx="2376488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altLang="ru-RU" sz="1350" dirty="0">
                <a:latin typeface="Times New Roman" pitchFamily="18" charset="0"/>
                <a:cs typeface="Times New Roman" pitchFamily="18" charset="0"/>
              </a:rPr>
              <a:t>Игровая </a:t>
            </a:r>
          </a:p>
          <a:p>
            <a:pPr algn="ctr" eaLnBrk="1" hangingPunct="1"/>
            <a:r>
              <a:rPr lang="ru-RU" altLang="ru-RU" sz="1350" dirty="0">
                <a:latin typeface="Times New Roman" pitchFamily="18" charset="0"/>
                <a:cs typeface="Times New Roman" pitchFamily="18" charset="0"/>
              </a:rPr>
              <a:t>деятельность</a:t>
            </a:r>
            <a:endParaRPr lang="ru-RU" altLang="ru-RU" sz="1350" dirty="0">
              <a:latin typeface="Century Gothic" pitchFamily="34" charset="0"/>
            </a:endParaRPr>
          </a:p>
        </p:txBody>
      </p:sp>
      <p:sp>
        <p:nvSpPr>
          <p:cNvPr id="27" name="Прямоугольник 19"/>
          <p:cNvSpPr>
            <a:spLocks noChangeArrowheads="1"/>
          </p:cNvSpPr>
          <p:nvPr/>
        </p:nvSpPr>
        <p:spPr bwMode="auto">
          <a:xfrm>
            <a:off x="4645591" y="1405816"/>
            <a:ext cx="2376488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altLang="ru-RU" sz="1350" dirty="0">
                <a:latin typeface="Times New Roman" pitchFamily="18" charset="0"/>
                <a:cs typeface="Times New Roman" pitchFamily="18" charset="0"/>
              </a:rPr>
              <a:t>Изобразительная деятельность</a:t>
            </a:r>
            <a:endParaRPr lang="ru-RU" altLang="ru-RU" sz="1350" dirty="0">
              <a:latin typeface="Century Gothic" pitchFamily="34" charset="0"/>
            </a:endParaRPr>
          </a:p>
        </p:txBody>
      </p:sp>
      <p:sp>
        <p:nvSpPr>
          <p:cNvPr id="18" name="Блок-схема: узел 17">
            <a:extLst>
              <a:ext uri="{FF2B5EF4-FFF2-40B4-BE49-F238E27FC236}">
                <a16:creationId xmlns="" xmlns:a16="http://schemas.microsoft.com/office/drawing/2014/main" id="{6A15E640-6F1C-4E76-91F7-E38336F853FF}"/>
              </a:ext>
            </a:extLst>
          </p:cNvPr>
          <p:cNvSpPr/>
          <p:nvPr/>
        </p:nvSpPr>
        <p:spPr>
          <a:xfrm>
            <a:off x="5337748" y="1919154"/>
            <a:ext cx="2376488" cy="2480072"/>
          </a:xfrm>
          <a:prstGeom prst="flowChartConnector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350" dirty="0"/>
          </a:p>
        </p:txBody>
      </p:sp>
      <p:sp>
        <p:nvSpPr>
          <p:cNvPr id="28" name="Блок-схема: альтернативный процесс 27">
            <a:extLst>
              <a:ext uri="{FF2B5EF4-FFF2-40B4-BE49-F238E27FC236}">
                <a16:creationId xmlns="" xmlns:a16="http://schemas.microsoft.com/office/drawing/2014/main" id="{ADF908E6-687A-4524-8588-AA3F207E693B}"/>
              </a:ext>
            </a:extLst>
          </p:cNvPr>
          <p:cNvSpPr/>
          <p:nvPr/>
        </p:nvSpPr>
        <p:spPr>
          <a:xfrm>
            <a:off x="3263260" y="2848455"/>
            <a:ext cx="2538413" cy="1134666"/>
          </a:xfrm>
          <a:prstGeom prst="flowChartAlternateProcess">
            <a:avLst/>
          </a:prstGeom>
          <a:solidFill>
            <a:schemeClr val="accent2">
              <a:lumMod val="75000"/>
            </a:schemeClr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350" dirty="0"/>
          </a:p>
        </p:txBody>
      </p:sp>
      <p:sp>
        <p:nvSpPr>
          <p:cNvPr id="37" name="Прямоугольник 2"/>
          <p:cNvSpPr>
            <a:spLocks noChangeArrowheads="1"/>
          </p:cNvSpPr>
          <p:nvPr/>
        </p:nvSpPr>
        <p:spPr bwMode="auto">
          <a:xfrm>
            <a:off x="3368116" y="3143340"/>
            <a:ext cx="2376488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altLang="ru-RU" sz="1350" dirty="0">
                <a:latin typeface="Times New Roman" pitchFamily="18" charset="0"/>
                <a:cs typeface="Times New Roman" pitchFamily="18" charset="0"/>
              </a:rPr>
              <a:t>Результаты </a:t>
            </a:r>
          </a:p>
          <a:p>
            <a:pPr algn="ctr" eaLnBrk="1" hangingPunct="1"/>
            <a:r>
              <a:rPr lang="ru-RU" altLang="ru-RU" sz="1350" dirty="0">
                <a:latin typeface="Times New Roman" pitchFamily="18" charset="0"/>
                <a:cs typeface="Times New Roman" pitchFamily="18" charset="0"/>
              </a:rPr>
              <a:t>проектной деятельности</a:t>
            </a:r>
            <a:endParaRPr lang="ru-RU" altLang="ru-RU" sz="1350" dirty="0">
              <a:latin typeface="Century Gothic" pitchFamily="34" charset="0"/>
            </a:endParaRPr>
          </a:p>
        </p:txBody>
      </p:sp>
      <p:sp>
        <p:nvSpPr>
          <p:cNvPr id="38" name="Прямоугольник 16"/>
          <p:cNvSpPr>
            <a:spLocks noChangeArrowheads="1"/>
          </p:cNvSpPr>
          <p:nvPr/>
        </p:nvSpPr>
        <p:spPr bwMode="auto">
          <a:xfrm>
            <a:off x="5167185" y="2814993"/>
            <a:ext cx="2375297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altLang="ru-RU" sz="1350" dirty="0" smtClean="0">
                <a:latin typeface="Times New Roman" pitchFamily="18" charset="0"/>
                <a:cs typeface="Times New Roman" pitchFamily="18" charset="0"/>
              </a:rPr>
              <a:t>Речевая </a:t>
            </a:r>
          </a:p>
          <a:p>
            <a:pPr algn="ctr" eaLnBrk="1" hangingPunct="1"/>
            <a:r>
              <a:rPr lang="ru-RU" altLang="ru-RU" sz="135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350" dirty="0">
                <a:latin typeface="Times New Roman" pitchFamily="18" charset="0"/>
                <a:cs typeface="Times New Roman" pitchFamily="18" charset="0"/>
              </a:rPr>
              <a:t>деятельность</a:t>
            </a:r>
            <a:endParaRPr lang="ru-RU" altLang="ru-RU" sz="1350" dirty="0">
              <a:latin typeface="Century Gothic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010760" y="2040025"/>
            <a:ext cx="2019931" cy="153851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2642" y="2144116"/>
            <a:ext cx="1665122" cy="1285266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6372200" y="4642762"/>
            <a:ext cx="2485564" cy="166655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3536" y="4712359"/>
            <a:ext cx="2036484" cy="1527363"/>
          </a:xfrm>
          <a:prstGeom prst="rect">
            <a:avLst/>
          </a:prstGeom>
        </p:spPr>
      </p:pic>
      <p:sp>
        <p:nvSpPr>
          <p:cNvPr id="8" name="Скругленный прямоугольник 7"/>
          <p:cNvSpPr/>
          <p:nvPr/>
        </p:nvSpPr>
        <p:spPr>
          <a:xfrm>
            <a:off x="110656" y="1032641"/>
            <a:ext cx="2197610" cy="176248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751" y="1237825"/>
            <a:ext cx="1802820" cy="1352115"/>
          </a:xfrm>
          <a:prstGeom prst="rect">
            <a:avLst/>
          </a:prstGeom>
        </p:spPr>
      </p:pic>
      <p:sp>
        <p:nvSpPr>
          <p:cNvPr id="10" name="Скругленный прямоугольник 9"/>
          <p:cNvSpPr/>
          <p:nvPr/>
        </p:nvSpPr>
        <p:spPr>
          <a:xfrm>
            <a:off x="110656" y="4348646"/>
            <a:ext cx="2373111" cy="189107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535" y="4543377"/>
            <a:ext cx="2002149" cy="1501612"/>
          </a:xfrm>
          <a:prstGeom prst="rect">
            <a:avLst/>
          </a:prstGeom>
        </p:spPr>
      </p:pic>
      <p:sp>
        <p:nvSpPr>
          <p:cNvPr id="13" name="Скругленный прямоугольник 12"/>
          <p:cNvSpPr/>
          <p:nvPr/>
        </p:nvSpPr>
        <p:spPr>
          <a:xfrm>
            <a:off x="6465311" y="148361"/>
            <a:ext cx="2154342" cy="156194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1" name="Рисунок 4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3537" y="300286"/>
            <a:ext cx="1869706" cy="1302390"/>
          </a:xfrm>
          <a:prstGeom prst="rect">
            <a:avLst/>
          </a:prstGeom>
        </p:spPr>
      </p:pic>
      <p:sp>
        <p:nvSpPr>
          <p:cNvPr id="43" name="Блок-схема: узел 42">
            <a:extLst>
              <a:ext uri="{FF2B5EF4-FFF2-40B4-BE49-F238E27FC236}">
                <a16:creationId xmlns="" xmlns:a16="http://schemas.microsoft.com/office/drawing/2014/main" id="{82CEC7AA-DF3B-46E9-B802-545FF8B70A53}"/>
              </a:ext>
            </a:extLst>
          </p:cNvPr>
          <p:cNvSpPr/>
          <p:nvPr/>
        </p:nvSpPr>
        <p:spPr>
          <a:xfrm>
            <a:off x="2338035" y="629399"/>
            <a:ext cx="2636044" cy="2455069"/>
          </a:xfrm>
          <a:prstGeom prst="flowChartConnector">
            <a:avLst/>
          </a:prstGeom>
          <a:solidFill>
            <a:srgbClr val="7030A0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350" dirty="0" smtClean="0">
                <a:solidFill>
                  <a:schemeClr val="tx1"/>
                </a:solidFill>
              </a:rPr>
              <a:t>Конструктивная </a:t>
            </a:r>
          </a:p>
          <a:p>
            <a:pPr algn="ctr">
              <a:defRPr/>
            </a:pPr>
            <a:r>
              <a:rPr lang="ru-RU" sz="1350" dirty="0" smtClean="0">
                <a:solidFill>
                  <a:schemeClr val="tx1"/>
                </a:solidFill>
              </a:rPr>
              <a:t>деятельность</a:t>
            </a:r>
            <a:endParaRPr lang="ru-RU" sz="1350" dirty="0">
              <a:solidFill>
                <a:schemeClr val="tx1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810816" y="34101"/>
            <a:ext cx="1489619" cy="156857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6908" y="160904"/>
            <a:ext cx="1140277" cy="1336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132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:a16="http://schemas.microsoft.com/office/drawing/2014/main" xmlns="" id="{DCB5655F-912F-46F9-BB38-EBD58873AD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538" y="39385"/>
            <a:ext cx="4491079" cy="684849"/>
          </a:xfrm>
        </p:spPr>
        <p:txBody>
          <a:bodyPr>
            <a:noAutofit/>
          </a:bodyPr>
          <a:lstStyle/>
          <a:p>
            <a:pPr algn="ctr"/>
            <a: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Наши выводы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5ED101B4-4DEA-49E3-9FA8-AA1450730D17}"/>
              </a:ext>
            </a:extLst>
          </p:cNvPr>
          <p:cNvSpPr/>
          <p:nvPr/>
        </p:nvSpPr>
        <p:spPr>
          <a:xfrm>
            <a:off x="1174805" y="3505919"/>
            <a:ext cx="4609769" cy="292211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F7FF142F-47E6-43F2-8E0D-2FBDCBD80154}"/>
              </a:ext>
            </a:extLst>
          </p:cNvPr>
          <p:cNvSpPr txBox="1"/>
          <p:nvPr/>
        </p:nvSpPr>
        <p:spPr>
          <a:xfrm>
            <a:off x="293285" y="1555245"/>
            <a:ext cx="487216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Мы узнали много интересных фактов об истории микрорайона </a:t>
            </a:r>
            <a:r>
              <a:rPr lang="ru-RU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Химмаш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поселка Нижне-</a:t>
            </a:r>
            <a:r>
              <a:rPr lang="ru-RU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Исетск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Познакомились с интересными местами и достопримечательностями нашей «Малой Родины»</a:t>
            </a:r>
          </a:p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Узнали о перспективах развития нашего микрорайона.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s://pravdaurfo.ru/sites/default/files/3_95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661027"/>
            <a:ext cx="3938498" cy="2953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i6.otzovik.com/2017/09/18/5386867/img/63666536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9" y="404664"/>
            <a:ext cx="3965918" cy="3023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7010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9FC911D5-380D-4B55-8FD2-623663025AB1}"/>
              </a:ext>
            </a:extLst>
          </p:cNvPr>
          <p:cNvSpPr/>
          <p:nvPr/>
        </p:nvSpPr>
        <p:spPr>
          <a:xfrm>
            <a:off x="1174805" y="3505919"/>
            <a:ext cx="6583680" cy="292211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 dirty="0"/>
          </a:p>
        </p:txBody>
      </p:sp>
      <p:sp>
        <p:nvSpPr>
          <p:cNvPr id="11" name="Rectangle 22">
            <a:extLst>
              <a:ext uri="{FF2B5EF4-FFF2-40B4-BE49-F238E27FC236}">
                <a16:creationId xmlns:a16="http://schemas.microsoft.com/office/drawing/2014/main" xmlns="" id="{2FAA6DF4-1374-4F21-816E-E729594117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047" y="1124744"/>
            <a:ext cx="8402418" cy="5309146"/>
          </a:xfrm>
          <a:prstGeom prst="rect">
            <a:avLst/>
          </a:prstGeom>
          <a:solidFill>
            <a:schemeClr val="accent1">
              <a:lumMod val="20000"/>
              <a:lumOff val="80000"/>
              <a:alpha val="50196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Clr>
                <a:srgbClr val="FFFF00"/>
              </a:buClr>
              <a:buSzPct val="120000"/>
              <a:buFont typeface="Wingdings" pitchFamily="2" charset="2"/>
              <a:buChar char="q"/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Название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проекта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«Мы живем на Урале. </a:t>
            </a:r>
            <a:r>
              <a:rPr lang="ru-RU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Химмаш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-вчера, сегодня, завтра»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rgbClr val="FFFF00"/>
              </a:buClr>
              <a:buSzPct val="120000"/>
              <a:buFont typeface="Wingdings" pitchFamily="2" charset="2"/>
              <a:buChar char="q"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Тип проекта: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информационно - познавательный. </a:t>
            </a:r>
          </a:p>
          <a:p>
            <a:pPr>
              <a:buClr>
                <a:srgbClr val="FFFF00"/>
              </a:buClr>
              <a:buSzPct val="120000"/>
              <a:buFont typeface="Wingdings" pitchFamily="2" charset="2"/>
              <a:buChar char="q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Длительность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среднесрочный (2 месяца)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rgbClr val="FFFF00"/>
              </a:buClr>
              <a:buSzPct val="120000"/>
              <a:buFont typeface="Wingdings" pitchFamily="2" charset="2"/>
              <a:buChar char="q"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Участники проекта. Дети старшего дошкольного возраста и их родители.</a:t>
            </a:r>
          </a:p>
          <a:p>
            <a:pPr algn="just">
              <a:buClr>
                <a:srgbClr val="FF0000"/>
              </a:buClr>
              <a:buSzPct val="120000"/>
              <a:buFont typeface="Wingdings" pitchFamily="2" charset="2"/>
              <a:buChar char="q"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Актуальность.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Большое значение для познавательного, социально-личностного и нравственного развития детей дошкольного возраста имеет знакомство с родной страной, родным районом, с историей родного края, его достопримечательностями и известными людьми. В 2023 году Екатеринбургу исполнится 300 лет! К такой дате   город начал готовиться заранее. Наш город большой, в нем много районов. Наш детский сад находится в микрорайоне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Химмаш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. Не все дети знают даже адрес. А информации о родном городе, районе у детей очень мало. Родители же не всегда уделяют этому должное внимание. </a:t>
            </a:r>
          </a:p>
          <a:p>
            <a:pPr algn="just">
              <a:buClr>
                <a:srgbClr val="FF0000"/>
              </a:buClr>
              <a:buSzPct val="120000"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В рамках ФГОС ДО у детей старшего дошкольного возраста направление гражданско-патриотическое воспитание входит в образовательную область «Познавательное развитие». Старший дошкольник должен быть сориентирован на: Патриотизм - любовь к своему народу, к своей малой родине, служение Отечеству.</a:t>
            </a:r>
          </a:p>
          <a:p>
            <a:pPr algn="just">
              <a:buClr>
                <a:srgbClr val="FF0000"/>
              </a:buClr>
              <a:buSzPct val="120000"/>
            </a:pPr>
            <a:endParaRPr lang="ru-RU" sz="15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5">
            <a:extLst>
              <a:ext uri="{FF2B5EF4-FFF2-40B4-BE49-F238E27FC236}">
                <a16:creationId xmlns:a16="http://schemas.microsoft.com/office/drawing/2014/main" xmlns="" id="{DCB5655F-912F-46F9-BB38-EBD58873AD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21105" y="230961"/>
            <a:ext cx="4491079" cy="369572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Технологическая карта проекта</a:t>
            </a:r>
          </a:p>
        </p:txBody>
      </p:sp>
    </p:spTree>
    <p:extLst>
      <p:ext uri="{BB962C8B-B14F-4D97-AF65-F5344CB8AC3E}">
        <p14:creationId xmlns:p14="http://schemas.microsoft.com/office/powerpoint/2010/main" val="490219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9FC911D5-380D-4B55-8FD2-623663025AB1}"/>
              </a:ext>
            </a:extLst>
          </p:cNvPr>
          <p:cNvSpPr/>
          <p:nvPr/>
        </p:nvSpPr>
        <p:spPr>
          <a:xfrm>
            <a:off x="1174805" y="3505919"/>
            <a:ext cx="6583680" cy="292211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 dirty="0"/>
          </a:p>
        </p:txBody>
      </p:sp>
      <p:sp>
        <p:nvSpPr>
          <p:cNvPr id="11" name="Rectangle 22">
            <a:extLst>
              <a:ext uri="{FF2B5EF4-FFF2-40B4-BE49-F238E27FC236}">
                <a16:creationId xmlns:a16="http://schemas.microsoft.com/office/drawing/2014/main" xmlns="" id="{2FAA6DF4-1374-4F21-816E-E729594117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512" y="628208"/>
            <a:ext cx="8744716" cy="5755422"/>
          </a:xfrm>
          <a:prstGeom prst="rect">
            <a:avLst/>
          </a:prstGeom>
          <a:solidFill>
            <a:schemeClr val="accent1">
              <a:lumMod val="20000"/>
              <a:lumOff val="80000"/>
              <a:alpha val="50196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buClr>
                <a:srgbClr val="FFFF00"/>
              </a:buClr>
              <a:buSzPct val="120000"/>
            </a:pP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FF0000"/>
              </a:buClr>
              <a:buSzPct val="120000"/>
              <a:buFont typeface="Wingdings" pitchFamily="2" charset="2"/>
              <a:buChar char="q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latin typeface="Times New Roman" pitchFamily="18" charset="0"/>
              </a:rPr>
              <a:t>Гипотеза</a:t>
            </a:r>
            <a:r>
              <a:rPr lang="ru-RU" sz="1600" b="1" dirty="0">
                <a:latin typeface="Times New Roman" pitchFamily="18" charset="0"/>
              </a:rPr>
              <a:t>. Изучение своего родного края, истории, способствует зарождению патриотизма и гордости за «малую Родину», за собственную принадлежность к месту, в котором родился и живешь.</a:t>
            </a:r>
          </a:p>
          <a:p>
            <a:pPr algn="just">
              <a:buClr>
                <a:srgbClr val="FF0000"/>
              </a:buClr>
              <a:buSzPct val="120000"/>
              <a:buFont typeface="Wingdings" pitchFamily="2" charset="2"/>
              <a:buChar char="q"/>
            </a:pPr>
            <a:r>
              <a:rPr lang="ru-RU" sz="1600" b="1" dirty="0" smtClean="0">
                <a:latin typeface="Times New Roman" pitchFamily="18" charset="0"/>
              </a:rPr>
              <a:t>Цель. Формирование </a:t>
            </a:r>
            <a:r>
              <a:rPr lang="ru-RU" sz="1600" b="1" dirty="0">
                <a:latin typeface="Times New Roman" pitchFamily="18" charset="0"/>
              </a:rPr>
              <a:t>патриотических чувств на основе ознакомления с краем, родным городом и микрорайоном, его достопримечательностями.</a:t>
            </a:r>
            <a:endParaRPr lang="ru-RU" sz="1600" b="1" dirty="0" smtClean="0">
              <a:latin typeface="Times New Roman" pitchFamily="18" charset="0"/>
            </a:endParaRPr>
          </a:p>
          <a:p>
            <a:pPr algn="just">
              <a:buClr>
                <a:srgbClr val="FF0000"/>
              </a:buClr>
              <a:buSzPct val="120000"/>
              <a:buFont typeface="Wingdings" pitchFamily="2" charset="2"/>
              <a:buChar char="q"/>
            </a:pPr>
            <a:r>
              <a:rPr lang="ru-RU" sz="1600" b="1" dirty="0" smtClean="0">
                <a:latin typeface="Times New Roman" pitchFamily="18" charset="0"/>
              </a:rPr>
              <a:t>Задачи</a:t>
            </a:r>
            <a:r>
              <a:rPr lang="ru-RU" sz="1600" b="1" dirty="0">
                <a:latin typeface="Times New Roman" pitchFamily="18" charset="0"/>
              </a:rPr>
              <a:t>:</a:t>
            </a:r>
          </a:p>
          <a:p>
            <a:pPr algn="just">
              <a:buClr>
                <a:srgbClr val="FF0000"/>
              </a:buClr>
              <a:buSzPct val="120000"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1. Познакомить детей с историей, настоящим и перспективами развития родного микрорайона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Химмаш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и поселка  </a:t>
            </a:r>
          </a:p>
          <a:p>
            <a:pPr algn="just">
              <a:buClr>
                <a:srgbClr val="FF0000"/>
              </a:buClr>
              <a:buSzPct val="120000"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Нижне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исетск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. Познакомить с именами тех, кто прославил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Химмаш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FF0000"/>
              </a:buClr>
              <a:buSzPct val="120000"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2. Знакомить детей с улицами микрорайона, соблюдению правил безопасного передвижения по ним</a:t>
            </a:r>
          </a:p>
          <a:p>
            <a:pPr algn="just">
              <a:buClr>
                <a:srgbClr val="FF0000"/>
              </a:buClr>
              <a:buSzPct val="120000"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3. Обогатить, систематизировать и расширить словарь детей по темам «Город», «Малая Родина»</a:t>
            </a:r>
          </a:p>
          <a:p>
            <a:pPr algn="just">
              <a:buClr>
                <a:srgbClr val="FF0000"/>
              </a:buClr>
              <a:buSzPct val="120000"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4. Развивать коммуникативные навыки и социализацию в процессе проектной деятельности</a:t>
            </a:r>
          </a:p>
          <a:p>
            <a:pPr algn="just">
              <a:buClr>
                <a:srgbClr val="FF0000"/>
              </a:buClr>
              <a:buSzPct val="120000"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5. Формировать предпосылки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поисково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- исследовательской деятельности</a:t>
            </a:r>
          </a:p>
          <a:p>
            <a:pPr algn="just">
              <a:buClr>
                <a:srgbClr val="FF0000"/>
              </a:buClr>
              <a:buSzPct val="120000"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6. Способствовать проявлению интеллектуальный инициативы и индивидуальных способностей детей</a:t>
            </a:r>
          </a:p>
          <a:p>
            <a:pPr algn="just">
              <a:buClr>
                <a:srgbClr val="FF0000"/>
              </a:buClr>
              <a:buSzPct val="120000"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7. Воспитывать   патриотические чувства к своей «Малой Родине»</a:t>
            </a:r>
          </a:p>
          <a:p>
            <a:pPr algn="just">
              <a:buClr>
                <a:srgbClr val="FF0000"/>
              </a:buClr>
              <a:buSzPct val="120000"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8. Развивать умение логически мыслить, рассуждать, делать выводы и умозаключения</a:t>
            </a:r>
          </a:p>
          <a:p>
            <a:pPr algn="just">
              <a:buClr>
                <a:srgbClr val="FF0000"/>
              </a:buClr>
              <a:buSzPct val="120000"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9. Воспитывать желание делиться полученными знаниями</a:t>
            </a:r>
          </a:p>
          <a:p>
            <a:pPr algn="just">
              <a:buClr>
                <a:srgbClr val="FF0000"/>
              </a:buClr>
              <a:buSzPct val="120000"/>
            </a:pP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5">
            <a:extLst>
              <a:ext uri="{FF2B5EF4-FFF2-40B4-BE49-F238E27FC236}">
                <a16:creationId xmlns:a16="http://schemas.microsoft.com/office/drawing/2014/main" xmlns="" id="{DCB5655F-912F-46F9-BB38-EBD58873AD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21105" y="172571"/>
            <a:ext cx="4491079" cy="369572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Технологическая карта проекта</a:t>
            </a:r>
          </a:p>
        </p:txBody>
      </p:sp>
    </p:spTree>
    <p:extLst>
      <p:ext uri="{BB962C8B-B14F-4D97-AF65-F5344CB8AC3E}">
        <p14:creationId xmlns:p14="http://schemas.microsoft.com/office/powerpoint/2010/main" val="3476891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:a16="http://schemas.microsoft.com/office/drawing/2014/main" xmlns="" id="{DCB5655F-912F-46F9-BB38-EBD58873AD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23728" y="116632"/>
            <a:ext cx="4491079" cy="369572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Этапы реализации проекта</a:t>
            </a: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xmlns="" id="{B696ACC6-CB76-4D52-953B-CBD87913DD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2167195"/>
              </p:ext>
            </p:extLst>
          </p:nvPr>
        </p:nvGraphicFramePr>
        <p:xfrm>
          <a:off x="179512" y="836712"/>
          <a:ext cx="8784203" cy="4967677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966083">
                  <a:extLst>
                    <a:ext uri="{9D8B030D-6E8A-4147-A177-3AD203B41FA5}">
                      <a16:colId xmlns:a16="http://schemas.microsoft.com/office/drawing/2014/main" xmlns="" val="1373183840"/>
                    </a:ext>
                  </a:extLst>
                </a:gridCol>
                <a:gridCol w="49198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8982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04381"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Совместная деятельность педагога с детьми</a:t>
                      </a:r>
                    </a:p>
                  </a:txBody>
                  <a:tcPr marL="68580" marR="68580" marT="34290" marB="3429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Взаимодействие с семьей</a:t>
                      </a:r>
                    </a:p>
                  </a:txBody>
                  <a:tcPr marL="68580" marR="68580" marT="34290" marB="34290"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8660">
                <a:tc>
                  <a:txBody>
                    <a:bodyPr/>
                    <a:lstStyle/>
                    <a:p>
                      <a:pPr marL="0" indent="0">
                        <a:buFont typeface="Arial" charset="0"/>
                        <a:buNone/>
                      </a:pPr>
                      <a:r>
                        <a:rPr lang="ru-RU" sz="8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1-й этап</a:t>
                      </a:r>
                    </a:p>
                    <a:p>
                      <a:pPr marL="0" indent="0">
                        <a:buFont typeface="Arial" charset="0"/>
                        <a:buNone/>
                      </a:pPr>
                      <a:r>
                        <a:rPr lang="ru-RU" sz="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подготовительный</a:t>
                      </a:r>
                      <a:endParaRPr lang="ru-RU" sz="800" baseline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>
                    <a:solidFill>
                      <a:srgbClr val="E4FECC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ru-RU" sz="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Формулировка</a:t>
                      </a:r>
                      <a:r>
                        <a:rPr lang="ru-RU" sz="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проблемы  и вхождение в проблемную ситуацию.</a:t>
                      </a:r>
                    </a:p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ru-RU" sz="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Мотивация детей на исследовательскую</a:t>
                      </a:r>
                      <a:r>
                        <a:rPr lang="ru-RU" sz="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деятельность.</a:t>
                      </a:r>
                    </a:p>
                    <a:p>
                      <a:pPr marL="285750" indent="-285750">
                        <a:buFont typeface="Arial" charset="0"/>
                        <a:buChar char="•"/>
                      </a:pPr>
                      <a:r>
                        <a:rPr lang="ru-RU" sz="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Определение тем исследования</a:t>
                      </a:r>
                      <a:r>
                        <a:rPr lang="ru-RU" sz="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.</a:t>
                      </a:r>
                    </a:p>
                    <a:p>
                      <a:pPr marL="285750" indent="-285750">
                        <a:buFont typeface="Arial" charset="0"/>
                        <a:buChar char="•"/>
                      </a:pPr>
                      <a:r>
                        <a:rPr lang="ru-RU" sz="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Обсуждение и зарисовка  плана работы.</a:t>
                      </a:r>
                      <a:endParaRPr lang="ru-RU" sz="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>
                    <a:solidFill>
                      <a:srgbClr val="E4FECC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15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lang="ru-RU" sz="8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Привлечение родителей к реализации проекта</a:t>
                      </a:r>
                      <a:r>
                        <a:rPr lang="ru-RU" sz="8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15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lang="ru-RU" sz="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Принимают цель и задачи, предложенные воспитателем, дополняют поставленные задачи.</a:t>
                      </a:r>
                      <a:endParaRPr lang="ru-RU" sz="80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34290" marB="34290">
                    <a:solidFill>
                      <a:srgbClr val="E4FE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520280">
                <a:tc>
                  <a:txBody>
                    <a:bodyPr/>
                    <a:lstStyle/>
                    <a:p>
                      <a:pPr marL="0" indent="0">
                        <a:buFont typeface="Arial" charset="0"/>
                        <a:buNone/>
                      </a:pPr>
                      <a:r>
                        <a:rPr lang="ru-RU" sz="8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2-й этап </a:t>
                      </a:r>
                      <a:endParaRPr lang="ru-RU" sz="800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indent="0">
                        <a:buFont typeface="Arial" charset="0"/>
                        <a:buNone/>
                      </a:pPr>
                      <a:r>
                        <a:rPr lang="ru-RU" sz="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практический</a:t>
                      </a:r>
                      <a:endParaRPr lang="ru-RU" sz="800" baseline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>
                    <a:solidFill>
                      <a:srgbClr val="C2EDF6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charset="0"/>
                        <a:buChar char="•"/>
                      </a:pPr>
                      <a:r>
                        <a:rPr lang="ru-RU" sz="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Беседы и составление рассказа: «История возникновения </a:t>
                      </a:r>
                      <a:r>
                        <a:rPr lang="ru-RU" sz="8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Химмаша</a:t>
                      </a:r>
                      <a:r>
                        <a:rPr lang="ru-RU" sz="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» Аппликация:</a:t>
                      </a:r>
                    </a:p>
                    <a:p>
                      <a:pPr marL="285750" indent="-285750">
                        <a:buFont typeface="Arial" charset="0"/>
                        <a:buChar char="•"/>
                      </a:pPr>
                      <a:r>
                        <a:rPr lang="ru-RU" sz="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Макет «Улицы </a:t>
                      </a:r>
                      <a:r>
                        <a:rPr lang="ru-RU" sz="8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Химмаша</a:t>
                      </a:r>
                      <a:r>
                        <a:rPr lang="ru-RU" sz="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» </a:t>
                      </a:r>
                    </a:p>
                    <a:p>
                      <a:pPr marL="285750" indent="-285750">
                        <a:buFont typeface="Arial" charset="0"/>
                        <a:buChar char="•"/>
                      </a:pPr>
                      <a:r>
                        <a:rPr lang="ru-RU" sz="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Рисование:  «Улицы родного города» </a:t>
                      </a:r>
                    </a:p>
                    <a:p>
                      <a:pPr marL="285750" indent="-285750">
                        <a:buFont typeface="Arial" charset="0"/>
                        <a:buChar char="•"/>
                      </a:pPr>
                      <a:r>
                        <a:rPr lang="ru-RU" sz="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Составление схемы «Мы идем в детский сад»</a:t>
                      </a:r>
                    </a:p>
                    <a:p>
                      <a:pPr marL="285750" indent="-285750">
                        <a:buFont typeface="Arial" charset="0"/>
                        <a:buChar char="•"/>
                      </a:pPr>
                      <a:r>
                        <a:rPr lang="ru-RU" sz="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Конструирование: «Многоэтажные дома»</a:t>
                      </a:r>
                    </a:p>
                    <a:p>
                      <a:pPr marL="285750" indent="-285750">
                        <a:buFont typeface="Arial" charset="0"/>
                        <a:buChar char="•"/>
                      </a:pPr>
                      <a:r>
                        <a:rPr lang="ru-RU" sz="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Игровая деятельность: игры драматизации по безопасному передвижению по городу или району</a:t>
                      </a:r>
                    </a:p>
                    <a:p>
                      <a:pPr marL="285750" indent="-285750">
                        <a:buFont typeface="Arial" charset="0"/>
                        <a:buChar char="•"/>
                      </a:pPr>
                      <a:r>
                        <a:rPr lang="ru-RU" sz="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Образовательные ситуации, включающие общение и игры «Что было бы», «Что карта может рассказать?», «Путешествие по памятным местам», «Пройди по городу, микрорайону»</a:t>
                      </a:r>
                    </a:p>
                    <a:p>
                      <a:pPr marL="285750" indent="-285750">
                        <a:buFont typeface="Arial" charset="0"/>
                        <a:buChar char="•"/>
                      </a:pPr>
                      <a:r>
                        <a:rPr lang="ru-RU" sz="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Музыкальная деятельность: слушание музыкальных произведений по теме - «Гимн </a:t>
                      </a:r>
                      <a:r>
                        <a:rPr lang="ru-RU" sz="8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Химмаша</a:t>
                      </a:r>
                      <a:r>
                        <a:rPr lang="ru-RU" sz="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</a:p>
                    <a:p>
                      <a:pPr marL="285750" indent="-285750">
                        <a:buFont typeface="Arial" charset="0"/>
                        <a:buChar char="•"/>
                      </a:pPr>
                      <a:r>
                        <a:rPr lang="ru-RU" sz="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Исследовательская деятельность: рассматривание и сравнивание фотографий прошлого, настоящего и будущего</a:t>
                      </a:r>
                    </a:p>
                    <a:p>
                      <a:pPr marL="285750" indent="-285750">
                        <a:buFont typeface="Arial" charset="0"/>
                        <a:buChar char="•"/>
                      </a:pPr>
                      <a:r>
                        <a:rPr lang="ru-RU" sz="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Пополнение краеведческого музея группы:  фотографии достопримечательностей Екатеринбурга, репродукции картин с видами города Екатеринбургских художников</a:t>
                      </a:r>
                    </a:p>
                    <a:p>
                      <a:pPr marL="285750" indent="-285750">
                        <a:buFont typeface="Arial" charset="0"/>
                        <a:buChar char="•"/>
                      </a:pPr>
                      <a:r>
                        <a:rPr lang="ru-RU" sz="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Фото книга «Большое путешествие по Уралу»</a:t>
                      </a:r>
                    </a:p>
                    <a:p>
                      <a:pPr marL="285750" indent="-285750">
                        <a:buFont typeface="Arial" charset="0"/>
                        <a:buChar char="•"/>
                      </a:pPr>
                      <a:r>
                        <a:rPr lang="ru-RU" sz="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Изготовление презентации: «</a:t>
                      </a:r>
                      <a:r>
                        <a:rPr lang="ru-RU" sz="8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Химмаш</a:t>
                      </a:r>
                      <a:r>
                        <a:rPr lang="ru-RU" sz="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— вчера, сегодня, завтра»</a:t>
                      </a:r>
                    </a:p>
                    <a:p>
                      <a:pPr marL="285750" indent="-285750">
                        <a:buFont typeface="Arial" charset="0"/>
                        <a:buChar char="•"/>
                      </a:pPr>
                      <a:r>
                        <a:rPr lang="ru-RU" sz="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Развитие речи: составление слов из букв - (Урал, Екатеринбург, Свердловск, </a:t>
                      </a:r>
                      <a:r>
                        <a:rPr lang="ru-RU" sz="8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Химмаш</a:t>
                      </a:r>
                      <a:r>
                        <a:rPr lang="ru-RU" sz="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 завод, улица)</a:t>
                      </a:r>
                    </a:p>
                    <a:p>
                      <a:pPr marL="285750" indent="-285750">
                        <a:buFont typeface="Arial" charset="0"/>
                        <a:buChar char="•"/>
                      </a:pPr>
                      <a:r>
                        <a:rPr lang="ru-RU" sz="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Фотовыставка в группе: «Я и мой дом»</a:t>
                      </a:r>
                    </a:p>
                    <a:p>
                      <a:pPr marL="285750" indent="-285750">
                        <a:buFont typeface="Arial" charset="0"/>
                        <a:buChar char="•"/>
                      </a:pPr>
                      <a:r>
                        <a:rPr lang="ru-RU" sz="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Изучение карты и глобуса</a:t>
                      </a:r>
                    </a:p>
                    <a:p>
                      <a:pPr marL="285750" indent="-285750">
                        <a:buFont typeface="Arial" charset="0"/>
                        <a:buChar char="•"/>
                      </a:pPr>
                      <a:endParaRPr lang="ru-RU" sz="800" baseline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>
                    <a:solidFill>
                      <a:srgbClr val="C2EDF6"/>
                    </a:solidFill>
                  </a:tcPr>
                </a:tc>
                <a:tc>
                  <a:txBody>
                    <a:bodyPr/>
                    <a:lstStyle/>
                    <a:p>
                      <a:pPr marL="180000" indent="-180000">
                        <a:buFont typeface="Arial" charset="0"/>
                        <a:buChar char="•"/>
                      </a:pPr>
                      <a:r>
                        <a:rPr lang="ru-RU" sz="8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Делятся информацией с детьми</a:t>
                      </a:r>
                    </a:p>
                    <a:p>
                      <a:pPr marL="180000" indent="-180000">
                        <a:buFont typeface="Arial" charset="0"/>
                        <a:buChar char="•"/>
                      </a:pPr>
                      <a:r>
                        <a:rPr lang="ru-RU" sz="8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Помогают в оформлении фото книги, музея </a:t>
                      </a:r>
                    </a:p>
                    <a:p>
                      <a:pPr marL="180000" indent="-180000">
                        <a:buFont typeface="Arial" charset="0"/>
                        <a:buChar char="•"/>
                      </a:pPr>
                      <a:r>
                        <a:rPr lang="ru-RU" sz="8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Распечатывают картинки для демонстрационного материала</a:t>
                      </a:r>
                    </a:p>
                    <a:p>
                      <a:pPr marL="180000" indent="-180000">
                        <a:buFont typeface="Arial" charset="0"/>
                        <a:buChar char="•"/>
                      </a:pPr>
                      <a:r>
                        <a:rPr lang="ru-RU" sz="8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Помощь в </a:t>
                      </a:r>
                      <a:r>
                        <a:rPr lang="ru-RU" sz="80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ламинировании</a:t>
                      </a:r>
                      <a:r>
                        <a:rPr lang="ru-RU" sz="8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букв</a:t>
                      </a:r>
                    </a:p>
                    <a:p>
                      <a:pPr marL="180000" indent="-180000">
                        <a:buFont typeface="Arial" charset="0"/>
                        <a:buChar char="•"/>
                      </a:pPr>
                      <a:endParaRPr lang="ru-RU" sz="80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34290" marB="34290">
                    <a:solidFill>
                      <a:srgbClr val="C2ED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367277">
                <a:tc>
                  <a:txBody>
                    <a:bodyPr/>
                    <a:lstStyle/>
                    <a:p>
                      <a:pPr marL="0" indent="0">
                        <a:buFont typeface="Arial" charset="0"/>
                        <a:buNone/>
                      </a:pPr>
                      <a:r>
                        <a:rPr lang="ru-RU" sz="8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3-й </a:t>
                      </a:r>
                      <a:r>
                        <a:rPr lang="ru-RU" sz="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этап</a:t>
                      </a:r>
                    </a:p>
                    <a:p>
                      <a:pPr marL="0" indent="0">
                        <a:buFont typeface="Arial" charset="0"/>
                        <a:buNone/>
                      </a:pPr>
                      <a:r>
                        <a:rPr lang="ru-RU" sz="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итоговый</a:t>
                      </a:r>
                      <a:endParaRPr lang="ru-RU" sz="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52000" marR="0" lvl="0" indent="-216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lang="ru-RU" sz="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Выставка рисунков «Улицы родного города» и фото книги «Большое путешествие по Уралу» в библиотеке № 3 МБУКЦ «Екатеринбург» к 300 </a:t>
                      </a:r>
                      <a:r>
                        <a:rPr lang="ru-RU" sz="8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летию</a:t>
                      </a:r>
                      <a:r>
                        <a:rPr lang="ru-RU" sz="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города Екатеринбурга</a:t>
                      </a:r>
                    </a:p>
                    <a:p>
                      <a:pPr marL="252000" marR="0" lvl="0" indent="-216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lang="ru-RU" sz="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Защита своих мини проектов</a:t>
                      </a:r>
                    </a:p>
                    <a:p>
                      <a:pPr marL="36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endParaRPr lang="ru-RU" sz="800" baseline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8000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24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lang="ru-RU" sz="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Участвуют в организации выставки рисунков, творческих работ</a:t>
                      </a:r>
                    </a:p>
                    <a:p>
                      <a:pPr marL="18000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24000"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lang="ru-RU" sz="8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Помощь детям в представлении своего мини проекта</a:t>
                      </a:r>
                      <a:endParaRPr lang="ru-RU" sz="800" baseline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79217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:a16="http://schemas.microsoft.com/office/drawing/2014/main" xmlns="" id="{DCB5655F-912F-46F9-BB38-EBD58873AD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95010" y="133797"/>
            <a:ext cx="5393414" cy="688864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первом этапе </a:t>
            </a:r>
            <a:br>
              <a:rPr lang="ru-RU" sz="1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</a:t>
            </a:r>
            <a:r>
              <a:rPr lang="ru-RU" sz="1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искали информацию из разных источников</a:t>
            </a:r>
            <a:endParaRPr lang="ru-RU" sz="1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5ED101B4-4DEA-49E3-9FA8-AA1450730D17}"/>
              </a:ext>
            </a:extLst>
          </p:cNvPr>
          <p:cNvSpPr/>
          <p:nvPr/>
        </p:nvSpPr>
        <p:spPr>
          <a:xfrm>
            <a:off x="1174805" y="3505919"/>
            <a:ext cx="6583680" cy="292211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grpSp>
        <p:nvGrpSpPr>
          <p:cNvPr id="8" name="Группа 7">
            <a:extLst>
              <a:ext uri="{FF2B5EF4-FFF2-40B4-BE49-F238E27FC236}">
                <a16:creationId xmlns:a16="http://schemas.microsoft.com/office/drawing/2014/main" xmlns="" id="{7BB15D66-F1D5-4E5F-B13E-092B9E24DD79}"/>
              </a:ext>
            </a:extLst>
          </p:cNvPr>
          <p:cNvGrpSpPr/>
          <p:nvPr/>
        </p:nvGrpSpPr>
        <p:grpSpPr>
          <a:xfrm>
            <a:off x="190622" y="998722"/>
            <a:ext cx="8598723" cy="3665479"/>
            <a:chOff x="318903" y="382877"/>
            <a:chExt cx="11464966" cy="4887304"/>
          </a:xfrm>
        </p:grpSpPr>
        <p:sp>
          <p:nvSpPr>
            <p:cNvPr id="11" name="Скругленный прямоугольник 7">
              <a:extLst>
                <a:ext uri="{FF2B5EF4-FFF2-40B4-BE49-F238E27FC236}">
                  <a16:creationId xmlns:a16="http://schemas.microsoft.com/office/drawing/2014/main" xmlns="" id="{89388D52-2A1E-46D1-B1DC-A9B0A60D73DE}"/>
                </a:ext>
              </a:extLst>
            </p:cNvPr>
            <p:cNvSpPr/>
            <p:nvPr/>
          </p:nvSpPr>
          <p:spPr>
            <a:xfrm>
              <a:off x="5584677" y="382877"/>
              <a:ext cx="2456330" cy="591671"/>
            </a:xfrm>
            <a:prstGeom prst="roundRect">
              <a:avLst/>
            </a:prstGeom>
            <a:solidFill>
              <a:schemeClr val="bg2"/>
            </a:solidFill>
            <a:ln w="57150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1350" dirty="0"/>
                <a:t>Искали информацию в интернете</a:t>
              </a:r>
            </a:p>
          </p:txBody>
        </p:sp>
        <p:sp>
          <p:nvSpPr>
            <p:cNvPr id="18" name="Скругленный прямоугольник 32">
              <a:extLst>
                <a:ext uri="{FF2B5EF4-FFF2-40B4-BE49-F238E27FC236}">
                  <a16:creationId xmlns:a16="http://schemas.microsoft.com/office/drawing/2014/main" xmlns="" id="{F1752C5C-C760-40EC-82C0-16DED4609E1D}"/>
                </a:ext>
              </a:extLst>
            </p:cNvPr>
            <p:cNvSpPr/>
            <p:nvPr/>
          </p:nvSpPr>
          <p:spPr>
            <a:xfrm>
              <a:off x="8657019" y="389101"/>
              <a:ext cx="3126850" cy="334912"/>
            </a:xfrm>
            <a:prstGeom prst="roundRect">
              <a:avLst/>
            </a:prstGeom>
            <a:solidFill>
              <a:schemeClr val="bg2"/>
            </a:solidFill>
            <a:ln w="57150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1350" dirty="0"/>
                <a:t>Задавали вопросы взрослым</a:t>
              </a:r>
            </a:p>
          </p:txBody>
        </p:sp>
        <p:sp>
          <p:nvSpPr>
            <p:cNvPr id="26" name="Скругленный прямоугольник 31">
              <a:extLst>
                <a:ext uri="{FF2B5EF4-FFF2-40B4-BE49-F238E27FC236}">
                  <a16:creationId xmlns:a16="http://schemas.microsoft.com/office/drawing/2014/main" xmlns="" id="{E222EB72-85B7-486D-A682-4C7E4916FBF6}"/>
                </a:ext>
              </a:extLst>
            </p:cNvPr>
            <p:cNvSpPr/>
            <p:nvPr/>
          </p:nvSpPr>
          <p:spPr>
            <a:xfrm>
              <a:off x="318903" y="4678510"/>
              <a:ext cx="3178271" cy="591671"/>
            </a:xfrm>
            <a:prstGeom prst="roundRect">
              <a:avLst/>
            </a:prstGeom>
            <a:solidFill>
              <a:schemeClr val="bg2"/>
            </a:solidFill>
            <a:ln w="57150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1350" dirty="0"/>
                <a:t> Рассматривали книги, журналы и карты</a:t>
              </a:r>
            </a:p>
          </p:txBody>
        </p:sp>
      </p:grpSp>
      <p:sp>
        <p:nvSpPr>
          <p:cNvPr id="28" name="Скругленный прямоугольник 31">
            <a:extLst>
              <a:ext uri="{FF2B5EF4-FFF2-40B4-BE49-F238E27FC236}">
                <a16:creationId xmlns:a16="http://schemas.microsoft.com/office/drawing/2014/main" xmlns="" id="{E222EB72-85B7-486D-A682-4C7E4916FBF6}"/>
              </a:ext>
            </a:extLst>
          </p:cNvPr>
          <p:cNvSpPr/>
          <p:nvPr/>
        </p:nvSpPr>
        <p:spPr>
          <a:xfrm>
            <a:off x="239179" y="263647"/>
            <a:ext cx="2598500" cy="933105"/>
          </a:xfrm>
          <a:prstGeom prst="roundRect">
            <a:avLst/>
          </a:prstGeom>
          <a:solidFill>
            <a:schemeClr val="bg2"/>
          </a:solidFill>
          <a:ln w="5715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350" dirty="0"/>
              <a:t>Мы живем на Урале, в Свердловской области, в г. </a:t>
            </a:r>
            <a:r>
              <a:rPr lang="ru-RU" sz="1350" dirty="0" smtClean="0"/>
              <a:t>Екатеринбурге, в микрорайоне </a:t>
            </a:r>
            <a:r>
              <a:rPr lang="ru-RU" sz="1350" dirty="0" err="1" smtClean="0"/>
              <a:t>Химмаш</a:t>
            </a:r>
            <a:endParaRPr lang="ru-RU" sz="135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377" y="1580858"/>
            <a:ext cx="3988968" cy="2488807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761" y="1336942"/>
            <a:ext cx="3454802" cy="2591101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0524" y="4220448"/>
            <a:ext cx="3622379" cy="2501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608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:a16="http://schemas.microsoft.com/office/drawing/2014/main" xmlns="" id="{DCB5655F-912F-46F9-BB38-EBD58873AD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7504" y="75371"/>
            <a:ext cx="1656184" cy="630815"/>
          </a:xfrm>
        </p:spPr>
        <p:txBody>
          <a:bodyPr>
            <a:normAutofit/>
          </a:bodyPr>
          <a:lstStyle/>
          <a:p>
            <a:r>
              <a:rPr lang="ru-RU" sz="1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втором этапе </a:t>
            </a:r>
            <a:br>
              <a:rPr lang="ru-RU" sz="1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8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5ED101B4-4DEA-49E3-9FA8-AA1450730D17}"/>
              </a:ext>
            </a:extLst>
          </p:cNvPr>
          <p:cNvSpPr/>
          <p:nvPr/>
        </p:nvSpPr>
        <p:spPr>
          <a:xfrm>
            <a:off x="1174805" y="3505919"/>
            <a:ext cx="6583680" cy="292211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grpSp>
        <p:nvGrpSpPr>
          <p:cNvPr id="8" name="Группа 7">
            <a:extLst>
              <a:ext uri="{FF2B5EF4-FFF2-40B4-BE49-F238E27FC236}">
                <a16:creationId xmlns:a16="http://schemas.microsoft.com/office/drawing/2014/main" xmlns="" id="{7BB15D66-F1D5-4E5F-B13E-092B9E24DD79}"/>
              </a:ext>
            </a:extLst>
          </p:cNvPr>
          <p:cNvGrpSpPr/>
          <p:nvPr/>
        </p:nvGrpSpPr>
        <p:grpSpPr>
          <a:xfrm>
            <a:off x="270859" y="82141"/>
            <a:ext cx="8740640" cy="4570161"/>
            <a:chOff x="318160" y="-995118"/>
            <a:chExt cx="11654187" cy="6093546"/>
          </a:xfrm>
        </p:grpSpPr>
        <p:sp>
          <p:nvSpPr>
            <p:cNvPr id="10" name="Скругленный прямоугольник 5">
              <a:extLst>
                <a:ext uri="{FF2B5EF4-FFF2-40B4-BE49-F238E27FC236}">
                  <a16:creationId xmlns:a16="http://schemas.microsoft.com/office/drawing/2014/main" xmlns="" id="{04566AE0-80DA-49F6-8A52-4943EF680464}"/>
                </a:ext>
              </a:extLst>
            </p:cNvPr>
            <p:cNvSpPr/>
            <p:nvPr/>
          </p:nvSpPr>
          <p:spPr>
            <a:xfrm>
              <a:off x="6165961" y="-995118"/>
              <a:ext cx="2645633" cy="1109915"/>
            </a:xfrm>
            <a:prstGeom prst="round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571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1350" dirty="0" smtClean="0"/>
                <a:t>Просматривали презентацию о возникновении микрорайона </a:t>
              </a:r>
              <a:r>
                <a:rPr lang="ru-RU" sz="1350" dirty="0" err="1" smtClean="0"/>
                <a:t>Химмаш</a:t>
              </a:r>
              <a:endParaRPr lang="ru-RU" sz="1350" dirty="0"/>
            </a:p>
          </p:txBody>
        </p:sp>
        <p:sp>
          <p:nvSpPr>
            <p:cNvPr id="11" name="Скругленный прямоугольник 7">
              <a:extLst>
                <a:ext uri="{FF2B5EF4-FFF2-40B4-BE49-F238E27FC236}">
                  <a16:creationId xmlns:a16="http://schemas.microsoft.com/office/drawing/2014/main" xmlns="" id="{89388D52-2A1E-46D1-B1DC-A9B0A60D73DE}"/>
                </a:ext>
              </a:extLst>
            </p:cNvPr>
            <p:cNvSpPr/>
            <p:nvPr/>
          </p:nvSpPr>
          <p:spPr>
            <a:xfrm>
              <a:off x="8081247" y="4210923"/>
              <a:ext cx="2456331" cy="887505"/>
            </a:xfrm>
            <a:prstGeom prst="roundRect">
              <a:avLst/>
            </a:prstGeom>
            <a:solidFill>
              <a:schemeClr val="bg2"/>
            </a:solidFill>
            <a:ln w="57150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1350" dirty="0" smtClean="0"/>
                <a:t>Семейные путешествия по улицам </a:t>
              </a:r>
              <a:r>
                <a:rPr lang="ru-RU" sz="1350" dirty="0" err="1" smtClean="0"/>
                <a:t>Химмаша</a:t>
              </a:r>
              <a:endParaRPr lang="ru-RU" sz="1350" dirty="0"/>
            </a:p>
          </p:txBody>
        </p:sp>
        <p:sp>
          <p:nvSpPr>
            <p:cNvPr id="17" name="Скругленный прямоугольник 30">
              <a:extLst>
                <a:ext uri="{FF2B5EF4-FFF2-40B4-BE49-F238E27FC236}">
                  <a16:creationId xmlns:a16="http://schemas.microsoft.com/office/drawing/2014/main" xmlns="" id="{77BD9D63-6A13-41A7-A8E3-096E8B563453}"/>
                </a:ext>
              </a:extLst>
            </p:cNvPr>
            <p:cNvSpPr/>
            <p:nvPr/>
          </p:nvSpPr>
          <p:spPr>
            <a:xfrm>
              <a:off x="9124880" y="-268845"/>
              <a:ext cx="2847467" cy="1089689"/>
            </a:xfrm>
            <a:prstGeom prst="roundRect">
              <a:avLst/>
            </a:prstGeom>
            <a:solidFill>
              <a:schemeClr val="accent5">
                <a:lumMod val="60000"/>
                <a:lumOff val="40000"/>
              </a:schemeClr>
            </a:solidFill>
            <a:ln w="57150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1350" dirty="0"/>
                <a:t> </a:t>
              </a:r>
              <a:r>
                <a:rPr lang="ru-RU" sz="1350" dirty="0" smtClean="0"/>
                <a:t>Прослушивание музыкальных произведений «Гимн </a:t>
              </a:r>
              <a:r>
                <a:rPr lang="ru-RU" sz="1350" dirty="0" err="1" smtClean="0"/>
                <a:t>Химмаша</a:t>
              </a:r>
              <a:r>
                <a:rPr lang="ru-RU" sz="1350" dirty="0" smtClean="0"/>
                <a:t>»</a:t>
              </a:r>
              <a:endParaRPr lang="ru-RU" sz="1350" dirty="0"/>
            </a:p>
          </p:txBody>
        </p:sp>
        <p:sp>
          <p:nvSpPr>
            <p:cNvPr id="26" name="Скругленный прямоугольник 31">
              <a:extLst>
                <a:ext uri="{FF2B5EF4-FFF2-40B4-BE49-F238E27FC236}">
                  <a16:creationId xmlns:a16="http://schemas.microsoft.com/office/drawing/2014/main" xmlns="" id="{E222EB72-85B7-486D-A682-4C7E4916FBF6}"/>
                </a:ext>
              </a:extLst>
            </p:cNvPr>
            <p:cNvSpPr/>
            <p:nvPr/>
          </p:nvSpPr>
          <p:spPr>
            <a:xfrm>
              <a:off x="318160" y="4061954"/>
              <a:ext cx="3178271" cy="887505"/>
            </a:xfrm>
            <a:prstGeom prst="roundRect">
              <a:avLst/>
            </a:prstGeom>
            <a:solidFill>
              <a:schemeClr val="bg2"/>
            </a:solidFill>
            <a:ln w="57150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1350" dirty="0" smtClean="0"/>
                <a:t>Игры драматизации по безопасному передвижению по району</a:t>
              </a:r>
              <a:endParaRPr lang="ru-RU" sz="1350" dirty="0"/>
            </a:p>
          </p:txBody>
        </p:sp>
      </p:grpSp>
      <p:sp>
        <p:nvSpPr>
          <p:cNvPr id="28" name="Скругленный прямоугольник 31">
            <a:extLst>
              <a:ext uri="{FF2B5EF4-FFF2-40B4-BE49-F238E27FC236}">
                <a16:creationId xmlns:a16="http://schemas.microsoft.com/office/drawing/2014/main" xmlns="" id="{E222EB72-85B7-486D-A682-4C7E4916FBF6}"/>
              </a:ext>
            </a:extLst>
          </p:cNvPr>
          <p:cNvSpPr/>
          <p:nvPr/>
        </p:nvSpPr>
        <p:spPr>
          <a:xfrm>
            <a:off x="1763688" y="112790"/>
            <a:ext cx="2598500" cy="673444"/>
          </a:xfrm>
          <a:prstGeom prst="roundRect">
            <a:avLst/>
          </a:prstGeom>
          <a:solidFill>
            <a:schemeClr val="bg2"/>
          </a:solidFill>
          <a:ln w="5715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350" dirty="0"/>
              <a:t>Мы </a:t>
            </a:r>
            <a:r>
              <a:rPr lang="ru-RU" sz="1350" dirty="0" smtClean="0"/>
              <a:t>составляли рассказ «История возникновения </a:t>
            </a:r>
            <a:r>
              <a:rPr lang="ru-RU" sz="1350" dirty="0" err="1" smtClean="0"/>
              <a:t>Химмаша</a:t>
            </a:r>
            <a:r>
              <a:rPr lang="ru-RU" sz="1350" dirty="0" smtClean="0"/>
              <a:t>»</a:t>
            </a:r>
            <a:endParaRPr lang="ru-RU" sz="135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89" y="912133"/>
            <a:ext cx="3287257" cy="2465443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1143317"/>
            <a:ext cx="2160210" cy="1620157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8637" y="1858959"/>
            <a:ext cx="2585464" cy="1939098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904" y="4840845"/>
            <a:ext cx="2536504" cy="1902379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9767" y="5194408"/>
            <a:ext cx="3360142" cy="1548816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8019" y="2942922"/>
            <a:ext cx="1710136" cy="3800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5540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:a16="http://schemas.microsoft.com/office/drawing/2014/main" xmlns="" id="{DCB5655F-912F-46F9-BB38-EBD58873AD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7504" y="75371"/>
            <a:ext cx="1656184" cy="630815"/>
          </a:xfrm>
        </p:spPr>
        <p:txBody>
          <a:bodyPr>
            <a:normAutofit/>
          </a:bodyPr>
          <a:lstStyle/>
          <a:p>
            <a:r>
              <a:rPr lang="ru-RU" sz="1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втором этапе </a:t>
            </a:r>
            <a:br>
              <a:rPr lang="ru-RU" sz="1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8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5ED101B4-4DEA-49E3-9FA8-AA1450730D17}"/>
              </a:ext>
            </a:extLst>
          </p:cNvPr>
          <p:cNvSpPr/>
          <p:nvPr/>
        </p:nvSpPr>
        <p:spPr>
          <a:xfrm>
            <a:off x="1174805" y="3505919"/>
            <a:ext cx="6583680" cy="292211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10" name="Скругленный прямоугольник 5">
            <a:extLst>
              <a:ext uri="{FF2B5EF4-FFF2-40B4-BE49-F238E27FC236}">
                <a16:creationId xmlns:a16="http://schemas.microsoft.com/office/drawing/2014/main" xmlns="" id="{04566AE0-80DA-49F6-8A52-4943EF680464}"/>
              </a:ext>
            </a:extLst>
          </p:cNvPr>
          <p:cNvSpPr/>
          <p:nvPr/>
        </p:nvSpPr>
        <p:spPr>
          <a:xfrm>
            <a:off x="6298474" y="94299"/>
            <a:ext cx="1984225" cy="832436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 w="571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350" dirty="0" smtClean="0"/>
              <a:t>Изготовление и просматривание фото книги «Большое путешествие по Уралу»</a:t>
            </a:r>
            <a:endParaRPr lang="ru-RU" sz="1350" dirty="0"/>
          </a:p>
        </p:txBody>
      </p:sp>
      <p:sp>
        <p:nvSpPr>
          <p:cNvPr id="28" name="Скругленный прямоугольник 31">
            <a:extLst>
              <a:ext uri="{FF2B5EF4-FFF2-40B4-BE49-F238E27FC236}">
                <a16:creationId xmlns:a16="http://schemas.microsoft.com/office/drawing/2014/main" xmlns="" id="{E222EB72-85B7-486D-A682-4C7E4916FBF6}"/>
              </a:ext>
            </a:extLst>
          </p:cNvPr>
          <p:cNvSpPr/>
          <p:nvPr/>
        </p:nvSpPr>
        <p:spPr>
          <a:xfrm>
            <a:off x="1763688" y="112790"/>
            <a:ext cx="2598500" cy="673444"/>
          </a:xfrm>
          <a:prstGeom prst="roundRect">
            <a:avLst/>
          </a:prstGeom>
          <a:solidFill>
            <a:schemeClr val="bg2"/>
          </a:solidFill>
          <a:ln w="5715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350" dirty="0" smtClean="0"/>
              <a:t>Интерактивная фото выставка </a:t>
            </a:r>
          </a:p>
          <a:p>
            <a:pPr algn="ctr">
              <a:defRPr/>
            </a:pPr>
            <a:r>
              <a:rPr lang="ru-RU" sz="1350" dirty="0" smtClean="0"/>
              <a:t>«Я и мой дом»</a:t>
            </a:r>
            <a:endParaRPr lang="ru-RU" sz="135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504" y="918151"/>
            <a:ext cx="4444494" cy="204863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1648" y="3077940"/>
            <a:ext cx="1882470" cy="359142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168830"/>
            <a:ext cx="2625398" cy="350053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8848" y="1244275"/>
            <a:ext cx="3377168" cy="253287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8848" y="4286621"/>
            <a:ext cx="3349930" cy="2382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609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:a16="http://schemas.microsoft.com/office/drawing/2014/main" xmlns="" id="{DCB5655F-912F-46F9-BB38-EBD58873AD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7504" y="1"/>
            <a:ext cx="1656184" cy="554564"/>
          </a:xfrm>
        </p:spPr>
        <p:txBody>
          <a:bodyPr>
            <a:normAutofit/>
          </a:bodyPr>
          <a:lstStyle/>
          <a:p>
            <a:r>
              <a:rPr lang="ru-RU" sz="1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втором этапе </a:t>
            </a:r>
            <a:br>
              <a:rPr lang="ru-RU" sz="1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8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5ED101B4-4DEA-49E3-9FA8-AA1450730D17}"/>
              </a:ext>
            </a:extLst>
          </p:cNvPr>
          <p:cNvSpPr/>
          <p:nvPr/>
        </p:nvSpPr>
        <p:spPr>
          <a:xfrm>
            <a:off x="1174805" y="3505919"/>
            <a:ext cx="6583680" cy="292211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10" name="Скругленный прямоугольник 5">
            <a:extLst>
              <a:ext uri="{FF2B5EF4-FFF2-40B4-BE49-F238E27FC236}">
                <a16:creationId xmlns:a16="http://schemas.microsoft.com/office/drawing/2014/main" xmlns="" id="{04566AE0-80DA-49F6-8A52-4943EF680464}"/>
              </a:ext>
            </a:extLst>
          </p:cNvPr>
          <p:cNvSpPr/>
          <p:nvPr/>
        </p:nvSpPr>
        <p:spPr>
          <a:xfrm>
            <a:off x="5372357" y="211059"/>
            <a:ext cx="3064345" cy="67460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 w="571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350" dirty="0" smtClean="0"/>
              <a:t>Конструировали многоэтажные дома и деревья из бумаги для макета</a:t>
            </a:r>
            <a:endParaRPr lang="ru-RU" sz="1350" dirty="0"/>
          </a:p>
        </p:txBody>
      </p:sp>
      <p:sp>
        <p:nvSpPr>
          <p:cNvPr id="28" name="Скругленный прямоугольник 31">
            <a:extLst>
              <a:ext uri="{FF2B5EF4-FFF2-40B4-BE49-F238E27FC236}">
                <a16:creationId xmlns:a16="http://schemas.microsoft.com/office/drawing/2014/main" xmlns="" id="{E222EB72-85B7-486D-A682-4C7E4916FBF6}"/>
              </a:ext>
            </a:extLst>
          </p:cNvPr>
          <p:cNvSpPr/>
          <p:nvPr/>
        </p:nvSpPr>
        <p:spPr>
          <a:xfrm>
            <a:off x="1868145" y="212215"/>
            <a:ext cx="2598500" cy="673444"/>
          </a:xfrm>
          <a:prstGeom prst="roundRect">
            <a:avLst/>
          </a:prstGeom>
          <a:solidFill>
            <a:schemeClr val="bg2"/>
          </a:solidFill>
          <a:ln w="5715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350" dirty="0" smtClean="0"/>
              <a:t>Пополнение </a:t>
            </a:r>
          </a:p>
          <a:p>
            <a:pPr algn="ctr">
              <a:defRPr/>
            </a:pPr>
            <a:r>
              <a:rPr lang="ru-RU" sz="1350" dirty="0" smtClean="0"/>
              <a:t>краеведческого уголка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330" y="1022349"/>
            <a:ext cx="3978575" cy="298393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600" y="4230178"/>
            <a:ext cx="3227851" cy="242088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9221" y="1022349"/>
            <a:ext cx="3652584" cy="273943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9221" y="4230178"/>
            <a:ext cx="3652583" cy="2420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844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:a16="http://schemas.microsoft.com/office/drawing/2014/main" xmlns="" id="{DCB5655F-912F-46F9-BB38-EBD58873AD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7504" y="75371"/>
            <a:ext cx="1656184" cy="630815"/>
          </a:xfrm>
        </p:spPr>
        <p:txBody>
          <a:bodyPr>
            <a:normAutofit/>
          </a:bodyPr>
          <a:lstStyle/>
          <a:p>
            <a:r>
              <a:rPr lang="ru-RU" sz="1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втором этапе </a:t>
            </a:r>
            <a:br>
              <a:rPr lang="ru-RU" sz="1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8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5ED101B4-4DEA-49E3-9FA8-AA1450730D17}"/>
              </a:ext>
            </a:extLst>
          </p:cNvPr>
          <p:cNvSpPr/>
          <p:nvPr/>
        </p:nvSpPr>
        <p:spPr>
          <a:xfrm>
            <a:off x="1174805" y="3505919"/>
            <a:ext cx="6583680" cy="292211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28" name="Скругленный прямоугольник 31">
            <a:extLst>
              <a:ext uri="{FF2B5EF4-FFF2-40B4-BE49-F238E27FC236}">
                <a16:creationId xmlns:a16="http://schemas.microsoft.com/office/drawing/2014/main" xmlns="" id="{E222EB72-85B7-486D-A682-4C7E4916FBF6}"/>
              </a:ext>
            </a:extLst>
          </p:cNvPr>
          <p:cNvSpPr/>
          <p:nvPr/>
        </p:nvSpPr>
        <p:spPr>
          <a:xfrm>
            <a:off x="1763688" y="188640"/>
            <a:ext cx="6552728" cy="517546"/>
          </a:xfrm>
          <a:prstGeom prst="roundRect">
            <a:avLst/>
          </a:prstGeom>
          <a:solidFill>
            <a:schemeClr val="bg2"/>
          </a:solidFill>
          <a:ln w="5715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 smtClean="0"/>
              <a:t>Составляли слова по теме проекта</a:t>
            </a:r>
          </a:p>
          <a:p>
            <a:pPr algn="ctr">
              <a:defRPr/>
            </a:pPr>
            <a:r>
              <a:rPr lang="ru-RU" sz="1600" dirty="0" smtClean="0"/>
              <a:t>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19" y="952036"/>
            <a:ext cx="2211710" cy="294894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6709" y="952036"/>
            <a:ext cx="3419872" cy="256490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283" y="4020488"/>
            <a:ext cx="3611893" cy="270892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4020488"/>
            <a:ext cx="3732978" cy="270892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6177" y="1445071"/>
            <a:ext cx="2747797" cy="2060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343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Метрополия">
  <a:themeElements>
    <a:clrScheme name="Метрополия">
      <a:dk1>
        <a:sysClr val="windowText" lastClr="000000"/>
      </a:dk1>
      <a:lt1>
        <a:sysClr val="window" lastClr="FFFFFF"/>
      </a:lt1>
      <a:dk2>
        <a:srgbClr val="471101"/>
      </a:dk2>
      <a:lt2>
        <a:srgbClr val="E7E8E2"/>
      </a:lt2>
      <a:accent1>
        <a:srgbClr val="A6B727"/>
      </a:accent1>
      <a:accent2>
        <a:srgbClr val="F04304"/>
      </a:accent2>
      <a:accent3>
        <a:srgbClr val="EF8606"/>
      </a:accent3>
      <a:accent4>
        <a:srgbClr val="F2C100"/>
      </a:accent4>
      <a:accent5>
        <a:srgbClr val="A65001"/>
      </a:accent5>
      <a:accent6>
        <a:srgbClr val="BA9585"/>
      </a:accent6>
      <a:hlink>
        <a:srgbClr val="00B0F0"/>
      </a:hlink>
      <a:folHlink>
        <a:srgbClr val="7F7F7F"/>
      </a:folHlink>
    </a:clrScheme>
    <a:fontScheme name="Метрополи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Метрополи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00000"/>
                <a:lumMod val="110000"/>
              </a:schemeClr>
            </a:gs>
            <a:gs pos="50000">
              <a:schemeClr val="phClr">
                <a:tint val="75000"/>
                <a:satMod val="101000"/>
                <a:lumMod val="105000"/>
              </a:schemeClr>
            </a:gs>
            <a:gs pos="100000">
              <a:schemeClr val="phClr">
                <a:tint val="82000"/>
                <a:satMod val="104000"/>
                <a:lumMod val="105000"/>
              </a:schemeClr>
            </a:gs>
          </a:gsLst>
          <a:lin ang="27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80000"/>
                <a:satMod val="100000"/>
                <a:lumMod val="99000"/>
              </a:schemeClr>
            </a:gs>
          </a:gsLst>
          <a:lin ang="27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tropolitan" id="{4C5440D6-04D2-4954-96CF-F251137069B2}" vid="{3A8A2BB7-7C5E-4EB2-B1F1-CFFF0F57E77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TM03457491[[fn=Метрополия]]</Template>
  <TotalTime>351</TotalTime>
  <Words>930</Words>
  <Application>Microsoft Office PowerPoint</Application>
  <PresentationFormat>Экран (4:3)</PresentationFormat>
  <Paragraphs>115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2" baseType="lpstr">
      <vt:lpstr>SimSun</vt:lpstr>
      <vt:lpstr>Arial</vt:lpstr>
      <vt:lpstr>Calibri Light</vt:lpstr>
      <vt:lpstr>Century Gothic</vt:lpstr>
      <vt:lpstr>Corbel</vt:lpstr>
      <vt:lpstr>Times New Roman</vt:lpstr>
      <vt:lpstr>Wingdings</vt:lpstr>
      <vt:lpstr>Метрополия</vt:lpstr>
      <vt:lpstr>Информационно – познавательный проект   «Мы живем на Урале.  Химмаш вчера, сегодня, завтра»</vt:lpstr>
      <vt:lpstr>Технологическая карта проекта</vt:lpstr>
      <vt:lpstr>Технологическая карта проекта</vt:lpstr>
      <vt:lpstr>Этапы реализации проекта</vt:lpstr>
      <vt:lpstr>На первом этапе   мы искали информацию из разных источников</vt:lpstr>
      <vt:lpstr>На втором этапе   </vt:lpstr>
      <vt:lpstr>На втором этапе   </vt:lpstr>
      <vt:lpstr>На втором этапе   </vt:lpstr>
      <vt:lpstr>На втором этапе   </vt:lpstr>
      <vt:lpstr>На втором этапе   </vt:lpstr>
      <vt:lpstr>На втором этапе   </vt:lpstr>
      <vt:lpstr>На третьем этапе   </vt:lpstr>
      <vt:lpstr>Презентация PowerPoint</vt:lpstr>
      <vt:lpstr>Наши выводы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Yulya06D</dc:creator>
  <cp:lastModifiedBy>luba</cp:lastModifiedBy>
  <cp:revision>45</cp:revision>
  <dcterms:created xsi:type="dcterms:W3CDTF">2020-10-20T11:37:22Z</dcterms:created>
  <dcterms:modified xsi:type="dcterms:W3CDTF">2020-10-20T17:42:48Z</dcterms:modified>
</cp:coreProperties>
</file>