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02" autoAdjust="0"/>
  </p:normalViewPr>
  <p:slideViewPr>
    <p:cSldViewPr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731520"/>
            <a:ext cx="8208912" cy="3633584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0000"/>
                </a:solidFill>
                <a:latin typeface="Roboto"/>
              </a:rPr>
              <a:t> </a:t>
            </a:r>
            <a:r>
              <a:rPr lang="ru-RU" sz="4000" b="1" dirty="0" smtClean="0">
                <a:solidFill>
                  <a:srgbClr val="000000"/>
                </a:solidFill>
                <a:latin typeface="Roboto"/>
              </a:rPr>
              <a:t>УВАЖАЕМЫЕ </a:t>
            </a:r>
            <a:r>
              <a:rPr lang="ru-RU" sz="4000" b="1" dirty="0">
                <a:solidFill>
                  <a:srgbClr val="000000"/>
                </a:solidFill>
                <a:latin typeface="Roboto"/>
              </a:rPr>
              <a:t>РОДИТЕЛИ!</a:t>
            </a:r>
            <a:endParaRPr lang="ru-RU" sz="4000" dirty="0">
              <a:solidFill>
                <a:srgbClr val="000000"/>
              </a:solidFill>
              <a:latin typeface="Roboto"/>
            </a:endParaRPr>
          </a:p>
          <a:p>
            <a:pPr marL="0" indent="0" algn="ctr">
              <a:buNone/>
            </a:pPr>
            <a:r>
              <a:rPr lang="ru-RU" sz="4000" dirty="0">
                <a:solidFill>
                  <a:srgbClr val="000000"/>
                </a:solidFill>
                <a:latin typeface="Roboto"/>
              </a:rPr>
              <a:t>Помните, что соблюдение элементарных правил безопасности убережёт Вас и ваших детей!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26961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" r="660"/>
          <a:stretch>
            <a:fillRect/>
          </a:stretch>
        </p:blipFill>
        <p:spPr/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3528" y="1010486"/>
            <a:ext cx="4248473" cy="3282610"/>
          </a:xfrm>
        </p:spPr>
        <p:txBody>
          <a:bodyPr>
            <a:normAutofit/>
          </a:bodyPr>
          <a:lstStyle/>
          <a:p>
            <a:r>
              <a:rPr lang="ru-RU" dirty="0">
                <a:latin typeface="Roboto"/>
              </a:rPr>
              <a:t>нельзя купаться в штормовую погоду или местах сильного </a:t>
            </a:r>
            <a:r>
              <a:rPr lang="ru-RU" dirty="0" smtClean="0">
                <a:latin typeface="Roboto"/>
              </a:rPr>
              <a:t>прибоя;</a:t>
            </a:r>
          </a:p>
          <a:p>
            <a:r>
              <a:rPr lang="ru-RU" dirty="0">
                <a:latin typeface="Roboto"/>
              </a:rPr>
              <a:t>не следует купаться при недомогании, повышенной температуре, острых</a:t>
            </a:r>
          </a:p>
          <a:p>
            <a:r>
              <a:rPr lang="ru-RU" dirty="0">
                <a:latin typeface="Roboto"/>
              </a:rPr>
              <a:t>инфекционных заболеваниях;</a:t>
            </a:r>
          </a:p>
          <a:p>
            <a:r>
              <a:rPr lang="ru-RU" dirty="0" smtClean="0">
                <a:latin typeface="Roboto"/>
              </a:rPr>
              <a:t>если </a:t>
            </a:r>
            <a:r>
              <a:rPr lang="ru-RU" dirty="0">
                <a:latin typeface="Roboto"/>
              </a:rPr>
              <a:t>у Вас свело судорогой мышцы, ложитесь на спину и плывите к </a:t>
            </a:r>
            <a:r>
              <a:rPr lang="ru-RU" dirty="0" smtClean="0">
                <a:latin typeface="Roboto"/>
              </a:rPr>
              <a:t>берегу, постарайтесь </a:t>
            </a:r>
            <a:r>
              <a:rPr lang="ru-RU" dirty="0">
                <a:latin typeface="Roboto"/>
              </a:rPr>
              <a:t>при этом растереть сведенные мышцы. Не стесняйтесь позвать </a:t>
            </a:r>
            <a:r>
              <a:rPr lang="ru-RU" dirty="0" smtClean="0">
                <a:latin typeface="Roboto"/>
              </a:rPr>
              <a:t>на помощь</a:t>
            </a:r>
            <a:r>
              <a:rPr lang="ru-RU" dirty="0">
                <a:latin typeface="Roboto"/>
              </a:rPr>
              <a:t>;</a:t>
            </a:r>
          </a:p>
          <a:p>
            <a:r>
              <a:rPr lang="ru-RU" dirty="0" smtClean="0">
                <a:latin typeface="Roboto"/>
              </a:rPr>
              <a:t>нельзя </a:t>
            </a:r>
            <a:r>
              <a:rPr lang="ru-RU" dirty="0">
                <a:latin typeface="Roboto"/>
              </a:rPr>
              <a:t>подавать крики ложной тревоги</a:t>
            </a:r>
            <a:r>
              <a:rPr lang="ru-RU" dirty="0"/>
              <a:t>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5229200"/>
            <a:ext cx="6383538" cy="1143000"/>
          </a:xfrm>
        </p:spPr>
        <p:txBody>
          <a:bodyPr/>
          <a:lstStyle/>
          <a:p>
            <a:r>
              <a:rPr lang="ru-RU" dirty="0" err="1" smtClean="0"/>
              <a:t>Безопастность</a:t>
            </a:r>
            <a:r>
              <a:rPr lang="ru-RU" dirty="0" smtClean="0"/>
              <a:t> на воде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6214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47" r="16747"/>
          <a:stretch>
            <a:fillRect/>
          </a:stretch>
        </p:blipFill>
        <p:spPr>
          <a:xfrm>
            <a:off x="4475174" y="1142999"/>
            <a:ext cx="4345297" cy="3303015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1010486"/>
            <a:ext cx="4320481" cy="38586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latin typeface="Roboto"/>
              </a:rPr>
              <a:t>Закаливающие мероприятия подразделяются на общие и специальные</a:t>
            </a:r>
            <a:r>
              <a:rPr lang="ru-RU" b="1" dirty="0" smtClean="0">
                <a:latin typeface="Roboto"/>
              </a:rPr>
              <a:t>.</a:t>
            </a:r>
            <a:endParaRPr lang="ru-RU" dirty="0">
              <a:latin typeface="Roboto"/>
            </a:endParaRPr>
          </a:p>
          <a:p>
            <a:pPr marL="0" indent="0">
              <a:buNone/>
            </a:pPr>
            <a:r>
              <a:rPr lang="ru-RU" sz="1800" b="1" i="1" dirty="0">
                <a:latin typeface="Roboto"/>
              </a:rPr>
              <a:t>Общие</a:t>
            </a:r>
            <a:r>
              <a:rPr lang="ru-RU" dirty="0">
                <a:latin typeface="Roboto"/>
              </a:rPr>
              <a:t> включают правильный режим дня, рациональное питание, занятия физкультурой</a:t>
            </a:r>
            <a:r>
              <a:rPr lang="ru-RU" dirty="0" smtClean="0">
                <a:latin typeface="Roboto"/>
              </a:rPr>
              <a:t>.</a:t>
            </a:r>
          </a:p>
          <a:p>
            <a:pPr marL="0" indent="0">
              <a:buNone/>
            </a:pPr>
            <a:r>
              <a:rPr lang="ru-RU" sz="1800" b="1" i="1" dirty="0">
                <a:latin typeface="Roboto"/>
              </a:rPr>
              <a:t>К специальным </a:t>
            </a:r>
            <a:r>
              <a:rPr lang="ru-RU" dirty="0">
                <a:latin typeface="Roboto"/>
              </a:rPr>
              <a:t>закаливающим процедурам относятся</a:t>
            </a:r>
            <a:r>
              <a:rPr lang="ru-RU" dirty="0" smtClean="0">
                <a:latin typeface="Roboto"/>
              </a:rPr>
              <a:t>:</a:t>
            </a:r>
            <a:endParaRPr lang="ru-RU" dirty="0">
              <a:latin typeface="Roboto"/>
            </a:endParaRPr>
          </a:p>
          <a:p>
            <a:r>
              <a:rPr lang="ru-RU" dirty="0">
                <a:latin typeface="Roboto"/>
              </a:rPr>
              <a:t>закаливание воздухом (воздушные ванны),</a:t>
            </a:r>
          </a:p>
          <a:p>
            <a:r>
              <a:rPr lang="ru-RU" dirty="0">
                <a:latin typeface="Roboto"/>
              </a:rPr>
              <a:t>закаливание солнцем (солнечные ванны),</a:t>
            </a:r>
          </a:p>
          <a:p>
            <a:r>
              <a:rPr lang="ru-RU" dirty="0">
                <a:latin typeface="Roboto"/>
              </a:rPr>
              <a:t>закаливание водой (водные процедуры).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5229200"/>
            <a:ext cx="6383538" cy="1143000"/>
          </a:xfrm>
        </p:spPr>
        <p:txBody>
          <a:bodyPr/>
          <a:lstStyle/>
          <a:p>
            <a:r>
              <a:rPr lang="ru-RU" dirty="0" smtClean="0"/>
              <a:t>Закаливание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36130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47" r="16747"/>
          <a:stretch>
            <a:fillRect/>
          </a:stretch>
        </p:blipFill>
        <p:spPr>
          <a:xfrm>
            <a:off x="4572000" y="1340768"/>
            <a:ext cx="4345297" cy="3303015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07504" y="548680"/>
            <a:ext cx="4896544" cy="43204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300" b="1" dirty="0">
                <a:latin typeface="Roboto"/>
              </a:rPr>
              <a:t>Общие правила закаливания</a:t>
            </a:r>
          </a:p>
          <a:p>
            <a:endParaRPr lang="ru-RU" dirty="0">
              <a:latin typeface="Roboto"/>
            </a:endParaRPr>
          </a:p>
          <a:p>
            <a:r>
              <a:rPr lang="ru-RU" dirty="0" smtClean="0">
                <a:latin typeface="Roboto"/>
              </a:rPr>
              <a:t>одевать </a:t>
            </a:r>
            <a:r>
              <a:rPr lang="ru-RU" dirty="0">
                <a:latin typeface="Roboto"/>
              </a:rPr>
              <a:t>ребенка по погоде, в особо холодные дни – чуть теплее себя (дорогие родители, детей не нужно кутать; «чуть теплее» вовсе не означает больше на две кофточки);</a:t>
            </a:r>
          </a:p>
          <a:p>
            <a:r>
              <a:rPr lang="ru-RU" dirty="0">
                <a:latin typeface="Roboto"/>
              </a:rPr>
              <a:t>укладывать малыша спать в хорошо проветренной комнате (желательно в одних трусиках);</a:t>
            </a:r>
          </a:p>
          <a:p>
            <a:r>
              <a:rPr lang="ru-RU" dirty="0">
                <a:latin typeface="Roboto"/>
              </a:rPr>
              <a:t>ночная температура в помещении для сна должна быть на два-три градуса ниже, чем дневная;</a:t>
            </a:r>
          </a:p>
          <a:p>
            <a:r>
              <a:rPr lang="ru-RU" dirty="0">
                <a:latin typeface="Roboto"/>
              </a:rPr>
              <a:t>после сна ополаскивать лицо и кисти прохладной водой;</a:t>
            </a:r>
          </a:p>
          <a:p>
            <a:r>
              <a:rPr lang="ru-RU" dirty="0">
                <a:latin typeface="Roboto"/>
              </a:rPr>
              <a:t>ежедневно гулять с ребенком на улице (независимо от погоды);</a:t>
            </a:r>
          </a:p>
          <a:p>
            <a:r>
              <a:rPr lang="ru-RU" dirty="0">
                <a:latin typeface="Roboto"/>
              </a:rPr>
              <a:t>в помещении ребенок должен находиться в легкой одежде</a:t>
            </a:r>
            <a:r>
              <a:rPr lang="ru-RU" dirty="0"/>
              <a:t>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5373216"/>
            <a:ext cx="6383538" cy="1143000"/>
          </a:xfrm>
        </p:spPr>
        <p:txBody>
          <a:bodyPr/>
          <a:lstStyle/>
          <a:p>
            <a:r>
              <a:rPr lang="ru-RU" dirty="0" smtClean="0"/>
              <a:t>Закаливание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6482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" r="754"/>
          <a:stretch>
            <a:fillRect/>
          </a:stretch>
        </p:blipFill>
        <p:spPr/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908720"/>
            <a:ext cx="4248473" cy="385867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1800" b="1" dirty="0" smtClean="0">
                <a:latin typeface="Roboto"/>
              </a:rPr>
              <a:t>Правила питания летом: </a:t>
            </a:r>
          </a:p>
          <a:p>
            <a:r>
              <a:rPr lang="ru-RU" sz="1800" dirty="0" smtClean="0">
                <a:latin typeface="Roboto"/>
              </a:rPr>
              <a:t>Сырые </a:t>
            </a:r>
            <a:r>
              <a:rPr lang="ru-RU" sz="1800" dirty="0">
                <a:latin typeface="Roboto"/>
              </a:rPr>
              <a:t>овощи и фрукты необходимо тщательно вымыть под </a:t>
            </a:r>
            <a:r>
              <a:rPr lang="ru-RU" sz="1800" dirty="0" smtClean="0">
                <a:latin typeface="Roboto"/>
              </a:rPr>
              <a:t>проточной горячей </a:t>
            </a:r>
            <a:r>
              <a:rPr lang="ru-RU" sz="1800" dirty="0">
                <a:latin typeface="Roboto"/>
              </a:rPr>
              <a:t>водой, тщательно просматривая каждый плод или ягоду. </a:t>
            </a:r>
            <a:r>
              <a:rPr lang="ru-RU" sz="1800" dirty="0" smtClean="0">
                <a:latin typeface="Roboto"/>
              </a:rPr>
              <a:t>При промывании </a:t>
            </a:r>
            <a:r>
              <a:rPr lang="ru-RU" sz="1800" dirty="0">
                <a:latin typeface="Roboto"/>
              </a:rPr>
              <a:t>продуктов питания необходимо тщательно позаботится </a:t>
            </a:r>
            <a:r>
              <a:rPr lang="ru-RU" sz="1800" dirty="0" smtClean="0">
                <a:latin typeface="Roboto"/>
              </a:rPr>
              <a:t>о качестве </a:t>
            </a:r>
            <a:r>
              <a:rPr lang="ru-RU" sz="1800" dirty="0">
                <a:latin typeface="Roboto"/>
              </a:rPr>
              <a:t>воды.</a:t>
            </a:r>
          </a:p>
          <a:p>
            <a:r>
              <a:rPr lang="ru-RU" sz="1800" dirty="0" smtClean="0">
                <a:latin typeface="Roboto"/>
              </a:rPr>
              <a:t>Малыш </a:t>
            </a:r>
            <a:r>
              <a:rPr lang="ru-RU" sz="1800" dirty="0">
                <a:latin typeface="Roboto"/>
              </a:rPr>
              <a:t>должен пить только качественную воду, лучше </a:t>
            </a:r>
            <a:r>
              <a:rPr lang="ru-RU" sz="1800" dirty="0" smtClean="0">
                <a:latin typeface="Roboto"/>
              </a:rPr>
              <a:t>всего, бутилированную</a:t>
            </a:r>
            <a:r>
              <a:rPr lang="ru-RU" sz="1800" dirty="0">
                <a:latin typeface="Roboto"/>
              </a:rPr>
              <a:t>.</a:t>
            </a:r>
          </a:p>
          <a:p>
            <a:r>
              <a:rPr lang="ru-RU" sz="1800" dirty="0" smtClean="0">
                <a:latin typeface="Roboto"/>
              </a:rPr>
              <a:t>Салаты </a:t>
            </a:r>
            <a:r>
              <a:rPr lang="ru-RU" sz="1800" dirty="0">
                <a:latin typeface="Roboto"/>
              </a:rPr>
              <a:t>и десерты готовятся исключительно на один раз и </a:t>
            </a:r>
            <a:r>
              <a:rPr lang="ru-RU" sz="1800" dirty="0" smtClean="0">
                <a:latin typeface="Roboto"/>
              </a:rPr>
              <a:t>съедаются сразу</a:t>
            </a:r>
            <a:r>
              <a:rPr lang="ru-RU" sz="1800" dirty="0">
                <a:latin typeface="Roboto"/>
              </a:rPr>
              <a:t>.</a:t>
            </a:r>
          </a:p>
          <a:p>
            <a:endParaRPr lang="ru-RU" sz="1800" b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5085184"/>
            <a:ext cx="6383538" cy="1143000"/>
          </a:xfrm>
        </p:spPr>
        <p:txBody>
          <a:bodyPr/>
          <a:lstStyle/>
          <a:p>
            <a:r>
              <a:rPr lang="ru-RU" dirty="0" smtClean="0"/>
              <a:t>Питание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6375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" r="754"/>
          <a:stretch>
            <a:fillRect/>
          </a:stretch>
        </p:blipFill>
        <p:spPr/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1010486"/>
            <a:ext cx="4320481" cy="3498634"/>
          </a:xfrm>
        </p:spPr>
        <p:txBody>
          <a:bodyPr>
            <a:normAutofit/>
          </a:bodyPr>
          <a:lstStyle/>
          <a:p>
            <a:r>
              <a:rPr lang="ru-RU" dirty="0">
                <a:latin typeface="Roboto"/>
              </a:rPr>
              <a:t>Молоко, творог, кефир и йогурты должны храниться исключительно </a:t>
            </a:r>
            <a:r>
              <a:rPr lang="ru-RU" dirty="0" smtClean="0">
                <a:latin typeface="Roboto"/>
              </a:rPr>
              <a:t>в холодильнике </a:t>
            </a:r>
            <a:r>
              <a:rPr lang="ru-RU" dirty="0">
                <a:latin typeface="Roboto"/>
              </a:rPr>
              <a:t>и лучше всего их съесть сразу после открытия упаковки.</a:t>
            </a:r>
          </a:p>
          <a:p>
            <a:r>
              <a:rPr lang="ru-RU" dirty="0" smtClean="0">
                <a:latin typeface="Roboto"/>
              </a:rPr>
              <a:t>Яйца </a:t>
            </a:r>
            <a:r>
              <a:rPr lang="ru-RU" dirty="0">
                <a:latin typeface="Roboto"/>
              </a:rPr>
              <a:t>должны быть обязательно сварены вкрутую.</a:t>
            </a:r>
          </a:p>
          <a:p>
            <a:r>
              <a:rPr lang="ru-RU" dirty="0" smtClean="0">
                <a:latin typeface="Roboto"/>
              </a:rPr>
              <a:t>Перед </a:t>
            </a:r>
            <a:r>
              <a:rPr lang="ru-RU" dirty="0">
                <a:latin typeface="Roboto"/>
              </a:rPr>
              <a:t>покупкой любого продукта питания необходимо строго </a:t>
            </a:r>
            <a:r>
              <a:rPr lang="ru-RU" dirty="0" smtClean="0">
                <a:latin typeface="Roboto"/>
              </a:rPr>
              <a:t>отслеживать сроки </a:t>
            </a:r>
            <a:r>
              <a:rPr lang="ru-RU" dirty="0">
                <a:latin typeface="Roboto"/>
              </a:rPr>
              <a:t>годности и условия, в которых хранятся продукты. Даже если </a:t>
            </a:r>
            <a:r>
              <a:rPr lang="ru-RU" dirty="0" smtClean="0">
                <a:latin typeface="Roboto"/>
              </a:rPr>
              <a:t>сроки годности </a:t>
            </a:r>
            <a:r>
              <a:rPr lang="ru-RU" dirty="0">
                <a:latin typeface="Roboto"/>
              </a:rPr>
              <a:t>нормальные, после вскрытия упаковки необходимо визуально и </a:t>
            </a:r>
            <a:r>
              <a:rPr lang="ru-RU" dirty="0" smtClean="0">
                <a:latin typeface="Roboto"/>
              </a:rPr>
              <a:t>на вкус </a:t>
            </a:r>
            <a:r>
              <a:rPr lang="ru-RU" dirty="0">
                <a:latin typeface="Roboto"/>
              </a:rPr>
              <a:t>определять качество продуктов.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5085184"/>
            <a:ext cx="6383538" cy="1143000"/>
          </a:xfrm>
        </p:spPr>
        <p:txBody>
          <a:bodyPr/>
          <a:lstStyle/>
          <a:p>
            <a:r>
              <a:rPr lang="ru-RU" dirty="0" smtClean="0"/>
              <a:t>Питание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10430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661248"/>
            <a:ext cx="6512511" cy="1143000"/>
          </a:xfrm>
        </p:spPr>
        <p:txBody>
          <a:bodyPr/>
          <a:lstStyle/>
          <a:p>
            <a:r>
              <a:rPr lang="ru-RU" dirty="0" smtClean="0"/>
              <a:t>Яркого лета!!!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7"/>
            <a:ext cx="8568952" cy="53555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16768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1" r="3291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3528" y="1010486"/>
            <a:ext cx="4248473" cy="3786666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rgbClr val="000000"/>
                </a:solidFill>
                <a:latin typeface="Roboto"/>
              </a:rPr>
              <a:t>Спички </a:t>
            </a:r>
            <a:r>
              <a:rPr lang="ru-RU" dirty="0">
                <a:solidFill>
                  <a:srgbClr val="000000"/>
                </a:solidFill>
                <a:latin typeface="Roboto"/>
              </a:rPr>
              <a:t>— не игрушка. Прячьте спички от детей!</a:t>
            </a: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Roboto"/>
              </a:rPr>
              <a:t>Разъясните </a:t>
            </a:r>
            <a:r>
              <a:rPr lang="ru-RU" dirty="0">
                <a:solidFill>
                  <a:srgbClr val="000000"/>
                </a:solidFill>
                <a:latin typeface="Roboto"/>
              </a:rPr>
              <a:t>детям, как тяжелы последствия шалости с огнем.</a:t>
            </a: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Roboto"/>
              </a:rPr>
              <a:t>Не </a:t>
            </a:r>
            <a:r>
              <a:rPr lang="ru-RU" dirty="0">
                <a:solidFill>
                  <a:srgbClr val="000000"/>
                </a:solidFill>
                <a:latin typeface="Roboto"/>
              </a:rPr>
              <a:t>оставляйте детей без надзора.</a:t>
            </a: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Roboto"/>
              </a:rPr>
              <a:t>Не </a:t>
            </a:r>
            <a:r>
              <a:rPr lang="ru-RU" dirty="0">
                <a:solidFill>
                  <a:srgbClr val="000000"/>
                </a:solidFill>
                <a:latin typeface="Roboto"/>
              </a:rPr>
              <a:t>проходите мимо детей, играющих с огнем.</a:t>
            </a: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Roboto"/>
              </a:rPr>
              <a:t>Не </a:t>
            </a:r>
            <a:r>
              <a:rPr lang="ru-RU" dirty="0">
                <a:solidFill>
                  <a:srgbClr val="000000"/>
                </a:solidFill>
                <a:latin typeface="Roboto"/>
              </a:rPr>
              <a:t>забывайте выключать электроприборы.</a:t>
            </a: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Roboto"/>
              </a:rPr>
              <a:t>Не </a:t>
            </a:r>
            <a:r>
              <a:rPr lang="ru-RU" dirty="0">
                <a:solidFill>
                  <a:srgbClr val="000000"/>
                </a:solidFill>
                <a:latin typeface="Roboto"/>
              </a:rPr>
              <a:t>разрешайте детям включать электроприборы.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5301208"/>
            <a:ext cx="6383538" cy="1143000"/>
          </a:xfrm>
        </p:spPr>
        <p:txBody>
          <a:bodyPr/>
          <a:lstStyle/>
          <a:p>
            <a:r>
              <a:rPr lang="ru-RU" dirty="0" smtClean="0"/>
              <a:t>Пожарная </a:t>
            </a:r>
            <a:r>
              <a:rPr lang="ru-RU" dirty="0" err="1" smtClean="0"/>
              <a:t>безопастность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4136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1" r="3291"/>
          <a:stretch>
            <a:fillRect/>
          </a:stretch>
        </p:blipFill>
        <p:spPr/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79512" y="764704"/>
            <a:ext cx="4680520" cy="4146706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dirty="0">
                <a:solidFill>
                  <a:srgbClr val="000000"/>
                </a:solidFill>
                <a:latin typeface="Roboto"/>
              </a:rPr>
              <a:t>Ребенок должен знать, что если он видит пламя, то нужно:</a:t>
            </a:r>
            <a:endParaRPr lang="ru-RU" dirty="0">
              <a:solidFill>
                <a:srgbClr val="000000"/>
              </a:solidFill>
              <a:latin typeface="Roboto"/>
            </a:endParaRP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Roboto"/>
              </a:rPr>
              <a:t>звать </a:t>
            </a:r>
            <a:r>
              <a:rPr lang="ru-RU" dirty="0">
                <a:solidFill>
                  <a:srgbClr val="000000"/>
                </a:solidFill>
                <a:latin typeface="Roboto"/>
              </a:rPr>
              <a:t>на помощь взрослых или позвонить им по </a:t>
            </a:r>
            <a:r>
              <a:rPr lang="ru-RU" dirty="0" smtClean="0">
                <a:solidFill>
                  <a:srgbClr val="000000"/>
                </a:solidFill>
                <a:latin typeface="Roboto"/>
              </a:rPr>
              <a:t>телефону;</a:t>
            </a:r>
            <a:endParaRPr lang="ru-RU" dirty="0">
              <a:solidFill>
                <a:srgbClr val="000000"/>
              </a:solidFill>
              <a:latin typeface="Roboto"/>
            </a:endParaRP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Roboto"/>
              </a:rPr>
              <a:t>в случае </a:t>
            </a:r>
            <a:r>
              <a:rPr lang="ru-RU" dirty="0">
                <a:solidFill>
                  <a:srgbClr val="000000"/>
                </a:solidFill>
                <a:latin typeface="Roboto"/>
              </a:rPr>
              <a:t>небольшого возгорания на улице, если нет проводов, заливать его водой, использую пожарный гидрант или огнетушители;</a:t>
            </a: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Roboto"/>
              </a:rPr>
              <a:t>не </a:t>
            </a:r>
            <a:r>
              <a:rPr lang="ru-RU" dirty="0">
                <a:solidFill>
                  <a:srgbClr val="000000"/>
                </a:solidFill>
                <a:latin typeface="Roboto"/>
              </a:rPr>
              <a:t>тушить огонь в квартире самостоятельно;</a:t>
            </a: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Roboto"/>
              </a:rPr>
              <a:t>ни </a:t>
            </a:r>
            <a:r>
              <a:rPr lang="ru-RU" dirty="0">
                <a:solidFill>
                  <a:srgbClr val="000000"/>
                </a:solidFill>
                <a:latin typeface="Roboto"/>
              </a:rPr>
              <a:t>в коем случае не пользоваться лифтом, а спускаться по лестнице;</a:t>
            </a: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Roboto"/>
              </a:rPr>
              <a:t>если </a:t>
            </a:r>
            <a:r>
              <a:rPr lang="ru-RU" dirty="0">
                <a:solidFill>
                  <a:srgbClr val="000000"/>
                </a:solidFill>
                <a:latin typeface="Roboto"/>
              </a:rPr>
              <a:t>квартира заперта, прятаться от огня в ванной комнате, следить, чтобы дым не проникал в вентиляцию;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Roboto"/>
              </a:rPr>
              <a:t>д</a:t>
            </a:r>
            <a:r>
              <a:rPr lang="ru-RU" dirty="0" smtClean="0">
                <a:solidFill>
                  <a:srgbClr val="000000"/>
                </a:solidFill>
                <a:latin typeface="Roboto"/>
              </a:rPr>
              <a:t>ети </a:t>
            </a:r>
            <a:r>
              <a:rPr lang="ru-RU" dirty="0">
                <a:solidFill>
                  <a:srgbClr val="000000"/>
                </a:solidFill>
                <a:latin typeface="Roboto"/>
              </a:rPr>
              <a:t>всегда запоминают информацию в виде рисунков легче, поэтому можно учить их правилам противопожарной безопасности и поведению во время пожара, рисуя эти ситуации и планы эвакуации.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5445224"/>
            <a:ext cx="6383538" cy="1143000"/>
          </a:xfrm>
        </p:spPr>
        <p:txBody>
          <a:bodyPr/>
          <a:lstStyle/>
          <a:p>
            <a:r>
              <a:rPr lang="ru-RU" dirty="0" smtClean="0"/>
              <a:t>Пожарная </a:t>
            </a:r>
            <a:r>
              <a:rPr lang="ru-RU" dirty="0" err="1" smtClean="0"/>
              <a:t>безопастность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0120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95536" y="-34957"/>
            <a:ext cx="4896544" cy="4392488"/>
          </a:xfrm>
        </p:spPr>
        <p:txBody>
          <a:bodyPr>
            <a:normAutofit/>
          </a:bodyPr>
          <a:lstStyle/>
          <a:p>
            <a:r>
              <a:rPr lang="ru-RU" dirty="0">
                <a:latin typeface="Roboto"/>
              </a:rPr>
              <a:t>Надо знать, где находятся выходы из здания, в котором вы находитесь.</a:t>
            </a:r>
          </a:p>
          <a:p>
            <a:r>
              <a:rPr lang="ru-RU" dirty="0">
                <a:latin typeface="Roboto"/>
              </a:rPr>
              <a:t>Нельзя принимать пакеты, сумки, коробки и даже подарки от посторонних людей.</a:t>
            </a:r>
          </a:p>
          <a:p>
            <a:r>
              <a:rPr lang="ru-RU" dirty="0">
                <a:latin typeface="Roboto"/>
              </a:rPr>
              <a:t>Ни в коем случае нельзя трогать предметы, оставленные на улице, в транспорте, в </a:t>
            </a:r>
            <a:r>
              <a:rPr lang="ru-RU" dirty="0" smtClean="0">
                <a:latin typeface="Roboto"/>
              </a:rPr>
              <a:t>магазинах и </a:t>
            </a:r>
            <a:r>
              <a:rPr lang="ru-RU" dirty="0">
                <a:latin typeface="Roboto"/>
              </a:rPr>
              <a:t>общественных местах, даже если это игрушки, мобильные телефоны.</a:t>
            </a:r>
          </a:p>
          <a:p>
            <a:r>
              <a:rPr lang="ru-RU" dirty="0">
                <a:latin typeface="Roboto"/>
              </a:rPr>
              <a:t>Надо знать, где находится ближайшие </a:t>
            </a:r>
            <a:r>
              <a:rPr lang="ru-RU" dirty="0" err="1">
                <a:latin typeface="Roboto"/>
              </a:rPr>
              <a:t>травмпункт</a:t>
            </a:r>
            <a:r>
              <a:rPr lang="ru-RU" dirty="0">
                <a:latin typeface="Roboto"/>
              </a:rPr>
              <a:t> и поликлиника, на случай, если вы </a:t>
            </a:r>
            <a:r>
              <a:rPr lang="ru-RU" dirty="0" smtClean="0">
                <a:latin typeface="Roboto"/>
              </a:rPr>
              <a:t>или кто-то </a:t>
            </a:r>
            <a:r>
              <a:rPr lang="ru-RU" dirty="0">
                <a:latin typeface="Roboto"/>
              </a:rPr>
              <a:t>из ваших родных или знакомых получил ранение или травму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5229200"/>
            <a:ext cx="6383538" cy="1143000"/>
          </a:xfrm>
        </p:spPr>
        <p:txBody>
          <a:bodyPr/>
          <a:lstStyle/>
          <a:p>
            <a:r>
              <a:rPr lang="ru-RU" dirty="0" smtClean="0"/>
              <a:t>Антитеррор</a:t>
            </a:r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98" b="11998"/>
          <a:stretch>
            <a:fillRect/>
          </a:stretch>
        </p:blipFill>
        <p:spPr>
          <a:xfrm>
            <a:off x="5029200" y="1124744"/>
            <a:ext cx="4114800" cy="3127806"/>
          </a:xfrm>
        </p:spPr>
      </p:pic>
    </p:spTree>
    <p:extLst>
      <p:ext uri="{BB962C8B-B14F-4D97-AF65-F5344CB8AC3E}">
        <p14:creationId xmlns:p14="http://schemas.microsoft.com/office/powerpoint/2010/main" val="1557829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98" b="11998"/>
          <a:stretch>
            <a:fillRect/>
          </a:stretch>
        </p:blipFill>
        <p:spPr>
          <a:xfrm>
            <a:off x="4788024" y="980728"/>
            <a:ext cx="4114800" cy="3127806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77886" y="1010486"/>
            <a:ext cx="4342185" cy="4218714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latin typeface="Roboto"/>
              </a:rPr>
              <a:t>Обращайте внимание на подозрительных людей, предметы, на любые подозрительные мелочи. Сообщайте обо всем подозрительном сотрудникам правоохранительных органов.</a:t>
            </a:r>
          </a:p>
          <a:p>
            <a:r>
              <a:rPr lang="ru-RU" dirty="0" smtClean="0">
                <a:latin typeface="Roboto"/>
              </a:rPr>
              <a:t>У </a:t>
            </a:r>
            <a:r>
              <a:rPr lang="ru-RU" dirty="0">
                <a:latin typeface="Roboto"/>
              </a:rPr>
              <a:t>семьи должен быть план действий в чрезвычайных обстоятельствах, у всех членов семьи должны быть записаны номера телефонов.</a:t>
            </a:r>
          </a:p>
          <a:p>
            <a:r>
              <a:rPr lang="ru-RU" dirty="0">
                <a:latin typeface="Roboto"/>
              </a:rPr>
              <a:t>Необходимо назначить место, где вы сможете встретиться с членами вашей семьи в экстренной ситуации.</a:t>
            </a:r>
          </a:p>
          <a:p>
            <a:r>
              <a:rPr lang="ru-RU" dirty="0">
                <a:latin typeface="Roboto"/>
              </a:rPr>
              <a:t>В случае эвакуации возьмите с собой набор предметов первой необходимости и документы.</a:t>
            </a:r>
          </a:p>
          <a:p>
            <a:r>
              <a:rPr lang="ru-RU" dirty="0">
                <a:latin typeface="Roboto"/>
              </a:rPr>
              <a:t>Всегда узнавайте, где находятся резервные выходы из помещения.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5157192"/>
            <a:ext cx="6383538" cy="1143000"/>
          </a:xfrm>
        </p:spPr>
        <p:txBody>
          <a:bodyPr/>
          <a:lstStyle/>
          <a:p>
            <a:r>
              <a:rPr lang="ru-RU" dirty="0" smtClean="0"/>
              <a:t>Антитеррор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793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9" r="9099"/>
          <a:stretch>
            <a:fillRect/>
          </a:stretch>
        </p:blipFill>
        <p:spPr>
          <a:xfrm>
            <a:off x="4355976" y="1556792"/>
            <a:ext cx="4617776" cy="3510136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07504" y="1010486"/>
            <a:ext cx="4464497" cy="34266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         </a:t>
            </a:r>
            <a:r>
              <a:rPr lang="ru-RU" sz="2800" b="1" dirty="0" smtClean="0"/>
              <a:t>Будьте </a:t>
            </a:r>
            <a:r>
              <a:rPr lang="ru-RU" sz="2800" b="1" dirty="0"/>
              <a:t>бдительны!</a:t>
            </a:r>
          </a:p>
          <a:p>
            <a:r>
              <a:rPr lang="ru-RU" dirty="0">
                <a:latin typeface="Roboto"/>
              </a:rPr>
              <a:t>Никогда не держите окна открытыми, если дома ребёнок! </a:t>
            </a:r>
          </a:p>
          <a:p>
            <a:r>
              <a:rPr lang="ru-RU" dirty="0">
                <a:latin typeface="Roboto"/>
              </a:rPr>
              <a:t>Никогда не используйте анти москитные сетки - дети опираются на них и выпадают вместе с ними наружу!</a:t>
            </a:r>
          </a:p>
          <a:p>
            <a:r>
              <a:rPr lang="ru-RU" dirty="0">
                <a:latin typeface="Roboto"/>
              </a:rPr>
              <a:t>Никогда не оставляйте ребёнка без присмотра!</a:t>
            </a:r>
          </a:p>
          <a:p>
            <a:r>
              <a:rPr lang="ru-RU" dirty="0">
                <a:latin typeface="Roboto"/>
              </a:rPr>
              <a:t>Установите на окна блокираторы, чтобы ребёнок не мог самостоятельно открыть окно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5157192"/>
            <a:ext cx="6383538" cy="1143000"/>
          </a:xfrm>
        </p:spPr>
        <p:txBody>
          <a:bodyPr/>
          <a:lstStyle/>
          <a:p>
            <a:r>
              <a:rPr lang="ru-RU" dirty="0" smtClean="0"/>
              <a:t>Открытые окна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5843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55" b="18755"/>
          <a:stretch>
            <a:fillRect/>
          </a:stretch>
        </p:blipFill>
        <p:spPr/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67544" y="1010486"/>
            <a:ext cx="4104457" cy="35706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100" dirty="0" smtClean="0"/>
              <a:t> </a:t>
            </a:r>
            <a:r>
              <a:rPr lang="ru-RU" sz="2100" b="1" dirty="0">
                <a:latin typeface="Roboto"/>
              </a:rPr>
              <a:t>Предметы, которые необходимо хранить в недоступных для детей местах</a:t>
            </a:r>
            <a:r>
              <a:rPr lang="ru-RU" sz="2100" dirty="0">
                <a:latin typeface="Roboto"/>
              </a:rPr>
              <a:t>:</a:t>
            </a:r>
          </a:p>
          <a:p>
            <a:r>
              <a:rPr lang="ru-RU" dirty="0" smtClean="0">
                <a:latin typeface="Roboto"/>
              </a:rPr>
              <a:t>бытовая </a:t>
            </a:r>
            <a:r>
              <a:rPr lang="ru-RU" dirty="0">
                <a:latin typeface="Roboto"/>
              </a:rPr>
              <a:t>химия;</a:t>
            </a:r>
          </a:p>
          <a:p>
            <a:r>
              <a:rPr lang="ru-RU" dirty="0" smtClean="0">
                <a:latin typeface="Roboto"/>
              </a:rPr>
              <a:t>лекарства</a:t>
            </a:r>
            <a:r>
              <a:rPr lang="ru-RU" dirty="0">
                <a:latin typeface="Roboto"/>
              </a:rPr>
              <a:t>;</a:t>
            </a:r>
          </a:p>
          <a:p>
            <a:r>
              <a:rPr lang="ru-RU" dirty="0" smtClean="0">
                <a:latin typeface="Roboto"/>
              </a:rPr>
              <a:t>спиртные </a:t>
            </a:r>
            <a:r>
              <a:rPr lang="ru-RU" dirty="0">
                <a:latin typeface="Roboto"/>
              </a:rPr>
              <a:t>напитки;</a:t>
            </a:r>
          </a:p>
          <a:p>
            <a:r>
              <a:rPr lang="ru-RU" dirty="0" smtClean="0">
                <a:latin typeface="Roboto"/>
              </a:rPr>
              <a:t>сигареты</a:t>
            </a:r>
            <a:r>
              <a:rPr lang="ru-RU" dirty="0">
                <a:latin typeface="Roboto"/>
              </a:rPr>
              <a:t>;</a:t>
            </a:r>
          </a:p>
          <a:p>
            <a:r>
              <a:rPr lang="ru-RU" dirty="0" smtClean="0">
                <a:latin typeface="Roboto"/>
              </a:rPr>
              <a:t>пищевые </a:t>
            </a:r>
            <a:r>
              <a:rPr lang="ru-RU" dirty="0">
                <a:latin typeface="Roboto"/>
              </a:rPr>
              <a:t>кислоты;</a:t>
            </a:r>
          </a:p>
          <a:p>
            <a:r>
              <a:rPr lang="ru-RU" dirty="0" smtClean="0">
                <a:latin typeface="Roboto"/>
              </a:rPr>
              <a:t>режуще-колющие </a:t>
            </a:r>
            <a:r>
              <a:rPr lang="ru-RU" dirty="0">
                <a:latin typeface="Roboto"/>
              </a:rPr>
              <a:t>инструменты</a:t>
            </a:r>
            <a:r>
              <a:rPr lang="ru-RU" dirty="0"/>
              <a:t>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5301208"/>
            <a:ext cx="6383538" cy="1143000"/>
          </a:xfrm>
        </p:spPr>
        <p:txBody>
          <a:bodyPr/>
          <a:lstStyle/>
          <a:p>
            <a:r>
              <a:rPr lang="ru-RU" dirty="0" smtClean="0"/>
              <a:t>Безопасность в быту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6298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55" b="18755"/>
          <a:stretch>
            <a:fillRect/>
          </a:stretch>
        </p:blipFill>
        <p:spPr>
          <a:xfrm>
            <a:off x="4475175" y="1143000"/>
            <a:ext cx="4617776" cy="35101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3528" y="1196752"/>
            <a:ext cx="4104456" cy="28083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300" b="1" dirty="0">
                <a:latin typeface="Roboto"/>
              </a:rPr>
              <a:t>Ребенок должен запомнить</a:t>
            </a:r>
            <a:r>
              <a:rPr lang="ru-RU" dirty="0">
                <a:latin typeface="Roboto"/>
              </a:rPr>
              <a:t>:</a:t>
            </a:r>
          </a:p>
          <a:p>
            <a:r>
              <a:rPr lang="ru-RU" dirty="0" smtClean="0">
                <a:latin typeface="Roboto"/>
              </a:rPr>
              <a:t>Когда </a:t>
            </a:r>
            <a:r>
              <a:rPr lang="ru-RU" dirty="0">
                <a:latin typeface="Roboto"/>
              </a:rPr>
              <a:t>открываешь воду в ванной или в кухне, первым </a:t>
            </a:r>
            <a:r>
              <a:rPr lang="ru-RU" dirty="0" smtClean="0">
                <a:latin typeface="Roboto"/>
              </a:rPr>
              <a:t>отворачивай кран </a:t>
            </a:r>
            <a:r>
              <a:rPr lang="ru-RU" dirty="0">
                <a:latin typeface="Roboto"/>
              </a:rPr>
              <a:t>с холодной водой. Чтобы не обжечься, добавляй горячую </a:t>
            </a:r>
            <a:r>
              <a:rPr lang="ru-RU" dirty="0" smtClean="0">
                <a:latin typeface="Roboto"/>
              </a:rPr>
              <a:t>воду постепенно;</a:t>
            </a:r>
            <a:endParaRPr lang="ru-RU" dirty="0">
              <a:latin typeface="Roboto"/>
            </a:endParaRPr>
          </a:p>
          <a:p>
            <a:r>
              <a:rPr lang="ru-RU" dirty="0" smtClean="0">
                <a:latin typeface="Roboto"/>
              </a:rPr>
              <a:t>Никогда </a:t>
            </a:r>
            <a:r>
              <a:rPr lang="ru-RU" dirty="0">
                <a:latin typeface="Roboto"/>
              </a:rPr>
              <a:t>не прикасайся к электрическому прибору </a:t>
            </a:r>
            <a:r>
              <a:rPr lang="ru-RU" dirty="0" smtClean="0">
                <a:latin typeface="Roboto"/>
              </a:rPr>
              <a:t>когда </a:t>
            </a:r>
            <a:r>
              <a:rPr lang="ru-RU" dirty="0">
                <a:latin typeface="Roboto"/>
              </a:rPr>
              <a:t>у тебя мокрые </a:t>
            </a:r>
            <a:r>
              <a:rPr lang="ru-RU" dirty="0" smtClean="0">
                <a:latin typeface="Roboto"/>
              </a:rPr>
              <a:t>руки;</a:t>
            </a:r>
            <a:endParaRPr lang="ru-RU" dirty="0">
              <a:latin typeface="Roboto"/>
            </a:endParaRPr>
          </a:p>
          <a:p>
            <a:r>
              <a:rPr lang="ru-RU" dirty="0" smtClean="0">
                <a:latin typeface="Roboto"/>
              </a:rPr>
              <a:t>Не открывай дверь незнакомцам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5157192"/>
            <a:ext cx="6383538" cy="1143000"/>
          </a:xfrm>
        </p:spPr>
        <p:txBody>
          <a:bodyPr/>
          <a:lstStyle/>
          <a:p>
            <a:r>
              <a:rPr lang="ru-RU" dirty="0" err="1" smtClean="0"/>
              <a:t>Безопастность</a:t>
            </a:r>
            <a:r>
              <a:rPr lang="ru-RU" dirty="0" smtClean="0"/>
              <a:t> в быту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1468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" r="660"/>
          <a:stretch>
            <a:fillRect/>
          </a:stretch>
        </p:blipFill>
        <p:spPr/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1010486"/>
            <a:ext cx="4320481" cy="328261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>
                <a:latin typeface="Roboto"/>
              </a:rPr>
              <a:t>ПРАВИЛА ПОВЕДЕНИЯ НА ВОДЕ!</a:t>
            </a:r>
          </a:p>
          <a:p>
            <a:r>
              <a:rPr lang="ru-RU" dirty="0" smtClean="0">
                <a:latin typeface="Roboto"/>
              </a:rPr>
              <a:t>Начинать </a:t>
            </a:r>
            <a:r>
              <a:rPr lang="ru-RU" dirty="0">
                <a:latin typeface="Roboto"/>
              </a:rPr>
              <a:t>купание следует при температуре воды не ниже 18 градусов и при </a:t>
            </a:r>
            <a:r>
              <a:rPr lang="ru-RU" dirty="0" smtClean="0">
                <a:latin typeface="Roboto"/>
              </a:rPr>
              <a:t>ясной безветренной </a:t>
            </a:r>
            <a:r>
              <a:rPr lang="ru-RU" dirty="0">
                <a:latin typeface="Roboto"/>
              </a:rPr>
              <a:t>погоде при температуре воздуха 25 и более </a:t>
            </a:r>
            <a:r>
              <a:rPr lang="ru-RU" dirty="0" smtClean="0">
                <a:latin typeface="Roboto"/>
              </a:rPr>
              <a:t>градусов;</a:t>
            </a:r>
            <a:endParaRPr lang="ru-RU" dirty="0">
              <a:latin typeface="Roboto"/>
            </a:endParaRPr>
          </a:p>
          <a:p>
            <a:r>
              <a:rPr lang="ru-RU" dirty="0" smtClean="0">
                <a:latin typeface="Roboto"/>
              </a:rPr>
              <a:t>Не </a:t>
            </a:r>
            <a:r>
              <a:rPr lang="ru-RU" dirty="0">
                <a:latin typeface="Roboto"/>
              </a:rPr>
              <a:t>рекомендуется купаться ранее, чем через 1,5 часа после </a:t>
            </a:r>
            <a:r>
              <a:rPr lang="ru-RU" dirty="0" smtClean="0">
                <a:latin typeface="Roboto"/>
              </a:rPr>
              <a:t>еды</a:t>
            </a:r>
            <a:r>
              <a:rPr lang="ru-RU" dirty="0">
                <a:latin typeface="Roboto"/>
              </a:rPr>
              <a:t>;</a:t>
            </a:r>
            <a:endParaRPr lang="ru-RU" dirty="0" smtClean="0">
              <a:latin typeface="Roboto"/>
            </a:endParaRPr>
          </a:p>
          <a:p>
            <a:r>
              <a:rPr lang="ru-RU" dirty="0">
                <a:latin typeface="Roboto"/>
              </a:rPr>
              <a:t>купаться можно только в разрешенных местах;</a:t>
            </a:r>
          </a:p>
          <a:p>
            <a:r>
              <a:rPr lang="ru-RU" dirty="0" smtClean="0">
                <a:latin typeface="Roboto"/>
              </a:rPr>
              <a:t> </a:t>
            </a:r>
            <a:r>
              <a:rPr lang="ru-RU" dirty="0">
                <a:latin typeface="Roboto"/>
              </a:rPr>
              <a:t>нельзя нырять в незнакомых местах – на дне могут оказаться </a:t>
            </a:r>
            <a:r>
              <a:rPr lang="ru-RU" dirty="0" err="1">
                <a:latin typeface="Roboto"/>
              </a:rPr>
              <a:t>притопленные</a:t>
            </a:r>
            <a:r>
              <a:rPr lang="ru-RU" dirty="0">
                <a:latin typeface="Roboto"/>
              </a:rPr>
              <a:t> </a:t>
            </a:r>
            <a:r>
              <a:rPr lang="ru-RU" dirty="0" smtClean="0">
                <a:latin typeface="Roboto"/>
              </a:rPr>
              <a:t>бревна, камни</a:t>
            </a:r>
            <a:r>
              <a:rPr lang="ru-RU" dirty="0">
                <a:latin typeface="Roboto"/>
              </a:rPr>
              <a:t>, коряги и др.;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5157192"/>
            <a:ext cx="6383538" cy="1143000"/>
          </a:xfrm>
        </p:spPr>
        <p:txBody>
          <a:bodyPr/>
          <a:lstStyle/>
          <a:p>
            <a:r>
              <a:rPr lang="ru-RU" dirty="0" smtClean="0"/>
              <a:t>Безопасность на воде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1350421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89</TotalTime>
  <Words>877</Words>
  <Application>Microsoft Office PowerPoint</Application>
  <PresentationFormat>Экран (4:3)</PresentationFormat>
  <Paragraphs>85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Презентация PowerPoint</vt:lpstr>
      <vt:lpstr>Пожарная безопастность</vt:lpstr>
      <vt:lpstr>Пожарная безопастность</vt:lpstr>
      <vt:lpstr>Антитеррор</vt:lpstr>
      <vt:lpstr>Антитеррор</vt:lpstr>
      <vt:lpstr>Открытые окна</vt:lpstr>
      <vt:lpstr>Безопасность в быту</vt:lpstr>
      <vt:lpstr>Безопастность в быту</vt:lpstr>
      <vt:lpstr>Безопасность на воде</vt:lpstr>
      <vt:lpstr>Безопастность на воде</vt:lpstr>
      <vt:lpstr>Закаливание</vt:lpstr>
      <vt:lpstr>Закаливание</vt:lpstr>
      <vt:lpstr>Питание</vt:lpstr>
      <vt:lpstr>Питание</vt:lpstr>
      <vt:lpstr>Яркого лета!!!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79049</dc:creator>
  <cp:lastModifiedBy>79049939507</cp:lastModifiedBy>
  <cp:revision>13</cp:revision>
  <dcterms:created xsi:type="dcterms:W3CDTF">2024-05-19T10:19:39Z</dcterms:created>
  <dcterms:modified xsi:type="dcterms:W3CDTF">2024-05-28T10:34:47Z</dcterms:modified>
</cp:coreProperties>
</file>