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9939338" cy="143684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56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7047" cy="718423"/>
          </a:xfrm>
          <a:prstGeom prst="rect">
            <a:avLst/>
          </a:prstGeom>
        </p:spPr>
        <p:txBody>
          <a:bodyPr vert="horz" lIns="132698" tIns="66349" rIns="132698" bIns="66349" rtlCol="0"/>
          <a:lstStyle>
            <a:lvl1pPr algn="l">
              <a:defRPr sz="17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9991" y="0"/>
            <a:ext cx="4307047" cy="718423"/>
          </a:xfrm>
          <a:prstGeom prst="rect">
            <a:avLst/>
          </a:prstGeom>
        </p:spPr>
        <p:txBody>
          <a:bodyPr vert="horz" lIns="132698" tIns="66349" rIns="132698" bIns="66349" rtlCol="0"/>
          <a:lstStyle>
            <a:lvl1pPr algn="r">
              <a:defRPr sz="1700"/>
            </a:lvl1pPr>
          </a:lstStyle>
          <a:p>
            <a:fld id="{B3DA4333-71E1-4139-BA0C-E3330E7876AD}" type="datetimeFigureOut">
              <a:rPr lang="ru-RU" smtClean="0"/>
              <a:t>20.12.2024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13647547"/>
            <a:ext cx="4307047" cy="718423"/>
          </a:xfrm>
          <a:prstGeom prst="rect">
            <a:avLst/>
          </a:prstGeom>
        </p:spPr>
        <p:txBody>
          <a:bodyPr vert="horz" lIns="132698" tIns="66349" rIns="132698" bIns="66349" rtlCol="0" anchor="b"/>
          <a:lstStyle>
            <a:lvl1pPr algn="l">
              <a:defRPr sz="17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9991" y="13647547"/>
            <a:ext cx="4307047" cy="718423"/>
          </a:xfrm>
          <a:prstGeom prst="rect">
            <a:avLst/>
          </a:prstGeom>
        </p:spPr>
        <p:txBody>
          <a:bodyPr vert="horz" lIns="132698" tIns="66349" rIns="132698" bIns="66349" rtlCol="0" anchor="b"/>
          <a:lstStyle>
            <a:lvl1pPr algn="r">
              <a:defRPr sz="1700"/>
            </a:lvl1pPr>
          </a:lstStyle>
          <a:p>
            <a:fld id="{0899A3A7-83C4-4082-AFE2-4EB134915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609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-123825" y="1276350"/>
            <a:ext cx="11202988" cy="630078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ru-RU" sz="6400" b="0" strike="noStrike" spc="-1"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1095676" y="7980154"/>
            <a:ext cx="8764879" cy="755984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9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1"/>
            <a:ext cx="4754708" cy="8394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dt" idx="4"/>
          </p:nvPr>
        </p:nvSpPr>
        <p:spPr>
          <a:xfrm>
            <a:off x="6201521" y="1"/>
            <a:ext cx="4754708" cy="8394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ru-RU" sz="20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ru-RU" sz="20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ftr" idx="5"/>
          </p:nvPr>
        </p:nvSpPr>
        <p:spPr>
          <a:xfrm>
            <a:off x="0" y="15960873"/>
            <a:ext cx="4754708" cy="8394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ru-RU" sz="2000" b="0" strike="noStrike" spc="-1">
                <a:latin typeface="Times New Roman"/>
              </a:defRPr>
            </a:lvl1pPr>
          </a:lstStyle>
          <a:p>
            <a:r>
              <a:rPr lang="ru-RU" sz="20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46" name="PlaceHolder 6"/>
          <p:cNvSpPr>
            <a:spLocks noGrp="1"/>
          </p:cNvSpPr>
          <p:nvPr>
            <p:ph type="sldNum" idx="6"/>
          </p:nvPr>
        </p:nvSpPr>
        <p:spPr>
          <a:xfrm>
            <a:off x="6201521" y="15960873"/>
            <a:ext cx="4754708" cy="8394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ru-RU" sz="20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BD0A3FA5-5C63-48CA-A552-F2EA6EDB2539}" type="slidenum">
              <a:rPr lang="ru-RU" sz="2000" b="0" strike="noStrike" spc="-1">
                <a:latin typeface="Times New Roman"/>
              </a:rPr>
              <a:t>‹#›</a:t>
            </a:fld>
            <a:endParaRPr lang="ru-RU" sz="2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76343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80975" y="1077913"/>
            <a:ext cx="9575800" cy="5386387"/>
          </a:xfrm>
          <a:prstGeom prst="rect">
            <a:avLst/>
          </a:prstGeom>
          <a:ln w="0">
            <a:noFill/>
          </a:ln>
        </p:spPr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993934" y="6825019"/>
            <a:ext cx="7950428" cy="64646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900" spc="-1" dirty="0"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sldNum" idx="7"/>
          </p:nvPr>
        </p:nvSpPr>
        <p:spPr>
          <a:xfrm>
            <a:off x="5630205" y="13647777"/>
            <a:ext cx="4306003" cy="71729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ru-RU" sz="17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58883250-A54D-46C1-8F59-9F857FAB882D}" type="slidenum">
              <a:rPr lang="ru-RU"/>
              <a:t>1</a:t>
            </a:fld>
            <a:endParaRPr lang="ru-RU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95326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None/>
            </a:pPr>
            <a:fld id="{BD0A3FA5-5C63-48CA-A552-F2EA6EDB2539}" type="slidenum">
              <a:rPr lang="ru-RU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525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None/>
            </a:pPr>
            <a:fld id="{BD0A3FA5-5C63-48CA-A552-F2EA6EDB2539}" type="slidenum">
              <a:rPr lang="ru-RU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590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  <a:buNone/>
            </a:pPr>
            <a:fld id="{605D2185-8EB3-489F-90DA-6484E067A4E9}" type="slidenum">
              <a:rPr lang="ru-RU" sz="1200" b="0" strike="noStrike" spc="-1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6528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  <a:buNone/>
            </a:pPr>
            <a:fld id="{605D2185-8EB3-489F-90DA-6484E067A4E9}" type="slidenum">
              <a:rPr lang="ru-RU" sz="1200" b="0" strike="noStrike" spc="-1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9693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  <a:buNone/>
            </a:pPr>
            <a:fld id="{605D2185-8EB3-489F-90DA-6484E067A4E9}" type="slidenum">
              <a:rPr lang="ru-RU" sz="1200" b="0" strike="noStrike" spc="-1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147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  <a:buNone/>
            </a:pPr>
            <a:fld id="{605D2185-8EB3-489F-90DA-6484E067A4E9}" type="slidenum">
              <a:rPr lang="ru-RU" sz="1200" b="0" strike="noStrike" spc="-1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91762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  <a:buNone/>
            </a:pPr>
            <a:fld id="{605D2185-8EB3-489F-90DA-6484E067A4E9}" type="slidenum">
              <a:rPr lang="ru-RU" sz="1200" b="0" strike="noStrike" spc="-1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0348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  <a:buNone/>
            </a:pPr>
            <a:fld id="{605D2185-8EB3-489F-90DA-6484E067A4E9}" type="slidenum">
              <a:rPr lang="ru-RU" sz="1200" b="0" strike="noStrike" spc="-1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030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  <a:buNone/>
            </a:pPr>
            <a:fld id="{605D2185-8EB3-489F-90DA-6484E067A4E9}" type="slidenum">
              <a:rPr lang="ru-RU" sz="1200" b="0" strike="noStrike" spc="-1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02624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  <a:buNone/>
            </a:pPr>
            <a:fld id="{605D2185-8EB3-489F-90DA-6484E067A4E9}" type="slidenum">
              <a:rPr lang="ru-RU" sz="1200" b="0" strike="noStrike" spc="-1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0079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  <a:buNone/>
            </a:pPr>
            <a:fld id="{605D2185-8EB3-489F-90DA-6484E067A4E9}" type="slidenum">
              <a:rPr lang="ru-RU" sz="1200" b="0" strike="noStrike" spc="-1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3026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  <a:buNone/>
            </a:pPr>
            <a:fld id="{605D2185-8EB3-489F-90DA-6484E067A4E9}" type="slidenum">
              <a:rPr lang="ru-RU" sz="1200" b="0" strike="noStrike" spc="-1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19310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  <a:buNone/>
            </a:pPr>
            <a:fld id="{605D2185-8EB3-489F-90DA-6484E067A4E9}" type="slidenum">
              <a:rPr lang="ru-RU" sz="1200" b="0" strike="noStrike" spc="-1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6729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05D2185-8EB3-489F-90DA-6484E067A4E9}" type="slidenum">
              <a:rPr lang="ru-RU" sz="1200" b="0" strike="noStrike" spc="-1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85458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Прямоугольник 5"/>
          <p:cNvSpPr/>
          <p:nvPr/>
        </p:nvSpPr>
        <p:spPr>
          <a:xfrm>
            <a:off x="1199456" y="0"/>
            <a:ext cx="9929880" cy="366108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УГРОЗА ЗЕМЛЕТРЯСЕНИЯ</a:t>
            </a:r>
            <a:endParaRPr lang="ru-RU" sz="2800" b="0" i="1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lang="ru-RU" sz="2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0070C0"/>
                </a:solidFill>
                <a:latin typeface="Arial"/>
                <a:ea typeface="DejaVu Sans"/>
              </a:rPr>
              <a:t>СЛЕДУЙТЕ ИНСТРУКЦИИ</a:t>
            </a:r>
            <a:endParaRPr lang="ru-RU" sz="2800" b="0" i="1" strike="noStrike" spc="-1" dirty="0">
              <a:solidFill>
                <a:srgbClr val="0070C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0070C0"/>
                </a:solidFill>
                <a:latin typeface="Arial"/>
                <a:ea typeface="DejaVu Sans"/>
              </a:rPr>
              <a:t>при нахождении в МНОГОКВАРТИРНОМ доме </a:t>
            </a:r>
            <a:endParaRPr lang="ru-RU" sz="2800" b="0" i="1" strike="noStrike" spc="-1" dirty="0">
              <a:solidFill>
                <a:srgbClr val="0070C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1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1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2400" b="0" i="1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ru-RU" sz="2400" b="0" i="1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ru-RU" sz="2400" b="0" i="1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ru-RU" sz="2400" b="0" i="1" strike="noStrike" spc="-1" dirty="0">
              <a:latin typeface="Arial"/>
            </a:endParaRPr>
          </a:p>
        </p:txBody>
      </p:sp>
      <p:sp>
        <p:nvSpPr>
          <p:cNvPr id="48" name="Прямоугольник 6"/>
          <p:cNvSpPr/>
          <p:nvPr/>
        </p:nvSpPr>
        <p:spPr>
          <a:xfrm>
            <a:off x="807596" y="1830543"/>
            <a:ext cx="10713600" cy="48306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/>
            <a:r>
              <a:rPr lang="ru-RU" sz="2200" b="1" spc="-1" dirty="0">
                <a:latin typeface="Arial" panose="020B0604020202020204" pitchFamily="34" charset="0"/>
                <a:cs typeface="Arial" panose="020B0604020202020204" pitchFamily="34" charset="0"/>
              </a:rPr>
              <a:t>Оставайтесь на месте </a:t>
            </a:r>
            <a:endParaRPr lang="ru-RU" sz="2200" i="1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endParaRPr lang="ru-RU" sz="2200" b="1" strike="noStrike" spc="-1" dirty="0">
              <a:latin typeface="Arial"/>
              <a:ea typeface="DejaVu Sans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200" b="1" strike="noStrike" spc="-1" dirty="0">
                <a:latin typeface="Arial"/>
                <a:ea typeface="DejaVu Sans"/>
              </a:rPr>
              <a:t>Отойдите от тяжелых и неустойчивых предметов, </a:t>
            </a:r>
            <a:endParaRPr lang="ru-RU" sz="22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200" b="1" strike="noStrike" spc="-1" dirty="0">
                <a:latin typeface="Arial"/>
                <a:ea typeface="DejaVu Sans"/>
              </a:rPr>
              <a:t>избегайте стеклянных конструкций</a:t>
            </a:r>
            <a:endParaRPr lang="ru-RU" sz="22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22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200" b="1" strike="noStrike" spc="-1" dirty="0">
                <a:latin typeface="Arial"/>
                <a:ea typeface="DejaVu Sans"/>
              </a:rPr>
              <a:t>Отойдите от окон, </a:t>
            </a:r>
            <a:endParaRPr lang="ru-RU" sz="22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200" b="1" strike="noStrike" spc="-1" dirty="0">
                <a:latin typeface="Arial"/>
                <a:ea typeface="DejaVu Sans"/>
              </a:rPr>
              <a:t>укройтесь во внутреннем углу квартиры или дверном проеме, </a:t>
            </a:r>
            <a:endParaRPr lang="ru-RU" sz="22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200" b="1" strike="noStrike" spc="-1" dirty="0">
                <a:latin typeface="Arial"/>
                <a:ea typeface="DejaVu Sans"/>
              </a:rPr>
              <a:t>или спрячьтесь под стол</a:t>
            </a:r>
            <a:endParaRPr lang="ru-RU" sz="22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22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200" b="1" strike="noStrike" spc="-1" dirty="0">
                <a:latin typeface="Arial"/>
                <a:ea typeface="DejaVu Sans"/>
              </a:rPr>
              <a:t>Избегайте огнеопасных предметов</a:t>
            </a:r>
            <a:endParaRPr lang="ru-RU" sz="22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22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200" b="1" strike="noStrike" spc="-1" dirty="0">
                <a:latin typeface="Arial"/>
                <a:ea typeface="DejaVu Sans"/>
              </a:rPr>
              <a:t>После прекращения толчков </a:t>
            </a:r>
            <a:endParaRPr lang="ru-RU" sz="22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200" b="1" strike="noStrike" spc="-1" dirty="0">
                <a:latin typeface="Arial"/>
                <a:ea typeface="DejaVu Sans"/>
              </a:rPr>
              <a:t>скорее покиньте квартиру по лестнице, 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2200" b="1" strike="noStrike" spc="-1" dirty="0">
                <a:latin typeface="Arial"/>
                <a:ea typeface="DejaVu Sans"/>
              </a:rPr>
              <a:t>лифтом пользоваться нельзя</a:t>
            </a:r>
            <a:endParaRPr lang="ru-RU" sz="2200" b="0" i="1" strike="noStrike" spc="-1" dirty="0">
              <a:latin typeface="Arial"/>
            </a:endParaRPr>
          </a:p>
        </p:txBody>
      </p:sp>
      <p:pic>
        <p:nvPicPr>
          <p:cNvPr id="49" name="Рисунок 7"/>
          <p:cNvPicPr/>
          <p:nvPr/>
        </p:nvPicPr>
        <p:blipFill>
          <a:blip r:embed="rId3"/>
          <a:stretch/>
        </p:blipFill>
        <p:spPr>
          <a:xfrm>
            <a:off x="-307800" y="0"/>
            <a:ext cx="1998000" cy="14122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Прямоугольник 6"/>
          <p:cNvSpPr/>
          <p:nvPr/>
        </p:nvSpPr>
        <p:spPr>
          <a:xfrm>
            <a:off x="738720" y="3060360"/>
            <a:ext cx="10713600" cy="196831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latin typeface="Arial"/>
                <a:ea typeface="DejaVu Sans"/>
              </a:rPr>
              <a:t>Покиньте здание</a:t>
            </a:r>
            <a:endParaRPr lang="ru-RU" sz="28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28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latin typeface="Arial"/>
                <a:ea typeface="DejaVu Sans"/>
              </a:rPr>
              <a:t>Следуйте на открытую местность</a:t>
            </a:r>
            <a:endParaRPr lang="ru-RU" sz="2800" b="0" i="1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  <a:buNone/>
            </a:pPr>
            <a:endParaRPr lang="ru-RU" sz="2800" b="0" i="1" strike="noStrike" spc="-1" dirty="0">
              <a:latin typeface="Arial"/>
            </a:endParaRPr>
          </a:p>
        </p:txBody>
      </p:sp>
      <p:pic>
        <p:nvPicPr>
          <p:cNvPr id="51" name="Рисунок 4"/>
          <p:cNvPicPr/>
          <p:nvPr/>
        </p:nvPicPr>
        <p:blipFill>
          <a:blip r:embed="rId2"/>
          <a:stretch/>
        </p:blipFill>
        <p:spPr>
          <a:xfrm>
            <a:off x="-307800" y="0"/>
            <a:ext cx="1998000" cy="1412280"/>
          </a:xfrm>
          <a:prstGeom prst="rect">
            <a:avLst/>
          </a:prstGeom>
          <a:ln w="0">
            <a:noFill/>
          </a:ln>
        </p:spPr>
      </p:pic>
      <p:sp>
        <p:nvSpPr>
          <p:cNvPr id="52" name="Прямоугольник 8"/>
          <p:cNvSpPr/>
          <p:nvPr/>
        </p:nvSpPr>
        <p:spPr>
          <a:xfrm>
            <a:off x="1130760" y="344520"/>
            <a:ext cx="9929880" cy="17528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УГРОЗА ЗЕМЛЕТРЯСЕНИЯ</a:t>
            </a:r>
            <a:endParaRPr lang="ru-RU" sz="2800" b="0" i="1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lang="ru-RU" sz="2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0070C0"/>
                </a:solidFill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СЛЕДУЙТЕ ИНСТРУКЦИИ</a:t>
            </a:r>
            <a:endParaRPr lang="ru-RU" sz="2800" b="0" i="1" strike="noStrike" spc="-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0070C0"/>
                </a:solidFill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при нахождении в МАЛОЭТАЖНОМ доме </a:t>
            </a:r>
            <a:endParaRPr lang="ru-RU" sz="2800" b="0" i="1" strike="noStrike" spc="-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Прямоугольник 4"/>
          <p:cNvSpPr/>
          <p:nvPr/>
        </p:nvSpPr>
        <p:spPr>
          <a:xfrm>
            <a:off x="1130760" y="344520"/>
            <a:ext cx="9929880" cy="17528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УГРОЗА ЗЕМЛЕТРЯСЕНИЯ</a:t>
            </a:r>
            <a:endParaRPr lang="ru-RU" sz="2800" b="0" i="1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lang="ru-RU" sz="2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0070C0"/>
                </a:solidFill>
                <a:latin typeface="Arial"/>
                <a:ea typeface="DejaVu Sans"/>
              </a:rPr>
              <a:t>СЛЕДУЙТЕ ИНСТРУКЦИИ</a:t>
            </a:r>
            <a:endParaRPr lang="ru-RU" sz="2800" b="0" i="1" strike="noStrike" spc="-1" dirty="0">
              <a:solidFill>
                <a:srgbClr val="0070C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0070C0"/>
                </a:solidFill>
                <a:latin typeface="Arial"/>
                <a:ea typeface="DejaVu Sans"/>
              </a:rPr>
              <a:t>при нахождении на улице</a:t>
            </a:r>
            <a:endParaRPr lang="ru-RU" sz="2800" b="0" i="1" strike="noStrike" spc="-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54" name="Прямоугольник 6"/>
          <p:cNvSpPr/>
          <p:nvPr/>
        </p:nvSpPr>
        <p:spPr>
          <a:xfrm>
            <a:off x="738720" y="2620800"/>
            <a:ext cx="10713600" cy="310708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latin typeface="Arial"/>
                <a:ea typeface="DejaVu Sans"/>
              </a:rPr>
              <a:t>Отойдите на безопасное расстояние: </a:t>
            </a:r>
            <a:endParaRPr lang="ru-RU" sz="28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1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latin typeface="Arial"/>
                <a:ea typeface="DejaVu Sans"/>
              </a:rPr>
              <a:t>от любых строений</a:t>
            </a:r>
            <a:endParaRPr lang="ru-RU" sz="28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1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latin typeface="Arial"/>
                <a:ea typeface="DejaVu Sans"/>
              </a:rPr>
              <a:t>от линий электропередач</a:t>
            </a:r>
            <a:endParaRPr lang="ru-RU" sz="28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1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latin typeface="Arial"/>
                <a:ea typeface="DejaVu Sans"/>
              </a:rPr>
              <a:t>от рекламных щитов </a:t>
            </a:r>
            <a:endParaRPr lang="ru-RU" sz="28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1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latin typeface="Arial"/>
                <a:ea typeface="DejaVu Sans"/>
              </a:rPr>
              <a:t>от больших деревьев</a:t>
            </a:r>
            <a:endParaRPr lang="ru-RU" sz="2800" b="0" i="1" strike="noStrike" spc="-1" dirty="0">
              <a:latin typeface="Arial"/>
            </a:endParaRPr>
          </a:p>
        </p:txBody>
      </p:sp>
      <p:pic>
        <p:nvPicPr>
          <p:cNvPr id="55" name="Рисунок 9"/>
          <p:cNvPicPr/>
          <p:nvPr/>
        </p:nvPicPr>
        <p:blipFill>
          <a:blip r:embed="rId2"/>
          <a:stretch/>
        </p:blipFill>
        <p:spPr>
          <a:xfrm>
            <a:off x="-307800" y="0"/>
            <a:ext cx="1998000" cy="14122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Прямоугольник 6"/>
          <p:cNvSpPr/>
          <p:nvPr/>
        </p:nvSpPr>
        <p:spPr>
          <a:xfrm>
            <a:off x="738720" y="3296520"/>
            <a:ext cx="10713600" cy="13835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latin typeface="Arial"/>
                <a:ea typeface="DejaVu Sans"/>
              </a:rPr>
              <a:t>Оставайтесь в автомобиле</a:t>
            </a:r>
            <a:endParaRPr lang="ru-RU" sz="28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28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latin typeface="Arial"/>
                <a:ea typeface="DejaVu Sans"/>
              </a:rPr>
              <a:t>Выезжайте на открытое пространство </a:t>
            </a:r>
            <a:endParaRPr lang="ru-RU" sz="2800" b="0" i="1" strike="noStrike" spc="-1" dirty="0">
              <a:latin typeface="Arial"/>
            </a:endParaRPr>
          </a:p>
        </p:txBody>
      </p:sp>
      <p:pic>
        <p:nvPicPr>
          <p:cNvPr id="57" name="Рисунок 4"/>
          <p:cNvPicPr/>
          <p:nvPr/>
        </p:nvPicPr>
        <p:blipFill>
          <a:blip r:embed="rId2"/>
          <a:stretch/>
        </p:blipFill>
        <p:spPr>
          <a:xfrm>
            <a:off x="-307800" y="0"/>
            <a:ext cx="1998000" cy="1412280"/>
          </a:xfrm>
          <a:prstGeom prst="rect">
            <a:avLst/>
          </a:prstGeom>
          <a:ln w="0">
            <a:noFill/>
          </a:ln>
        </p:spPr>
      </p:pic>
      <p:sp>
        <p:nvSpPr>
          <p:cNvPr id="58" name="Прямоугольник 9"/>
          <p:cNvSpPr/>
          <p:nvPr/>
        </p:nvSpPr>
        <p:spPr>
          <a:xfrm>
            <a:off x="1130760" y="344520"/>
            <a:ext cx="9929880" cy="181442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УГРОЗА ЗЕМЛЕТРЯСЕНИЯ</a:t>
            </a:r>
            <a:endParaRPr lang="ru-RU" sz="2800" b="0" i="1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lang="ru-RU" sz="28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0070C0"/>
                </a:solidFill>
                <a:latin typeface="Arial"/>
                <a:ea typeface="DejaVu Sans"/>
              </a:rPr>
              <a:t>СЛЕДУЙТЕ ИНСТРУКЦИИ</a:t>
            </a:r>
            <a:endParaRPr lang="ru-RU" sz="2800" b="0" i="1" strike="noStrike" spc="-1" dirty="0">
              <a:solidFill>
                <a:srgbClr val="0070C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0070C0"/>
                </a:solidFill>
                <a:latin typeface="Arial"/>
                <a:ea typeface="DejaVu Sans"/>
              </a:rPr>
              <a:t>при нахождении в автомобиле</a:t>
            </a:r>
            <a:endParaRPr lang="ru-RU" sz="2800" b="0" i="1" strike="noStrike" spc="-1" dirty="0">
              <a:solidFill>
                <a:srgbClr val="0070C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Рисунок 4"/>
          <p:cNvPicPr/>
          <p:nvPr/>
        </p:nvPicPr>
        <p:blipFill>
          <a:blip r:embed="rId2"/>
          <a:stretch/>
        </p:blipFill>
        <p:spPr>
          <a:xfrm>
            <a:off x="-307800" y="0"/>
            <a:ext cx="1998000" cy="1412280"/>
          </a:xfrm>
          <a:prstGeom prst="rect">
            <a:avLst/>
          </a:prstGeom>
          <a:ln w="0">
            <a:noFill/>
          </a:ln>
        </p:spPr>
      </p:pic>
      <p:sp>
        <p:nvSpPr>
          <p:cNvPr id="60" name="Прямоугольник 8"/>
          <p:cNvSpPr/>
          <p:nvPr/>
        </p:nvSpPr>
        <p:spPr>
          <a:xfrm>
            <a:off x="1130760" y="344520"/>
            <a:ext cx="9929880" cy="230687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УГРОЗА ЗАТОПЛЕНИЯ</a:t>
            </a:r>
            <a:endParaRPr lang="ru-RU" sz="2800" b="0" i="1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lang="ru-RU" sz="2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0070C0"/>
                </a:solidFill>
                <a:latin typeface="Arial"/>
                <a:ea typeface="DejaVu Sans"/>
              </a:rPr>
              <a:t>ПРОЧИТАЙТЕ СООБЩЕНИЕ ДО КОНЦА </a:t>
            </a:r>
            <a:endParaRPr lang="ru-RU" sz="2800" b="0" i="1" strike="noStrike" spc="-1" dirty="0">
              <a:solidFill>
                <a:srgbClr val="0070C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1200" b="1" strike="noStrike" spc="-1" dirty="0">
              <a:solidFill>
                <a:srgbClr val="0070C0"/>
              </a:solidFill>
              <a:latin typeface="Arial"/>
              <a:ea typeface="DejaVu Sans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0070C0"/>
                </a:solidFill>
                <a:latin typeface="Arial"/>
                <a:ea typeface="DejaVu Sans"/>
              </a:rPr>
              <a:t>СЛЕДУЙТЕ ИНСТРУКЦИИ</a:t>
            </a:r>
            <a:endParaRPr lang="ru-RU" sz="2800" b="0" i="1" strike="noStrike" spc="-1" dirty="0">
              <a:solidFill>
                <a:srgbClr val="0070C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2400" b="0" i="1" strike="noStrike" spc="-1" dirty="0">
              <a:latin typeface="Arial"/>
            </a:endParaRPr>
          </a:p>
        </p:txBody>
      </p:sp>
      <p:sp>
        <p:nvSpPr>
          <p:cNvPr id="61" name="Прямоугольник 10"/>
          <p:cNvSpPr/>
          <p:nvPr/>
        </p:nvSpPr>
        <p:spPr>
          <a:xfrm>
            <a:off x="738900" y="2060848"/>
            <a:ext cx="10713600" cy="452286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endParaRPr lang="ru-RU" sz="2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 dirty="0">
                <a:latin typeface="Arial"/>
                <a:ea typeface="DejaVu Sans"/>
              </a:rPr>
              <a:t>Перекройте газ и воду, </a:t>
            </a:r>
            <a:endParaRPr lang="ru-RU" sz="2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 dirty="0">
                <a:latin typeface="Arial"/>
                <a:ea typeface="DejaVu Sans"/>
              </a:rPr>
              <a:t>отключите электричество</a:t>
            </a:r>
            <a:endParaRPr lang="ru-RU" sz="2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2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 dirty="0">
                <a:latin typeface="Arial"/>
                <a:ea typeface="DejaVu Sans"/>
              </a:rPr>
              <a:t>Закройте окна, двери, вентиляционные </a:t>
            </a:r>
            <a:endParaRPr lang="ru-RU" sz="2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 dirty="0">
                <a:latin typeface="Arial"/>
                <a:ea typeface="DejaVu Sans"/>
              </a:rPr>
              <a:t>и другие отверстия</a:t>
            </a:r>
            <a:endParaRPr lang="ru-RU" sz="2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2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 dirty="0">
                <a:latin typeface="Arial"/>
                <a:ea typeface="Tahoma"/>
              </a:rPr>
              <a:t>Возьмите с собой документы, деньги, </a:t>
            </a:r>
            <a:r>
              <a:rPr lang="ru-RU" sz="2400" b="1" strike="noStrike" spc="-1" dirty="0">
                <a:latin typeface="Arial"/>
                <a:ea typeface="DejaVu Sans"/>
              </a:rPr>
              <a:t>предметы первой необходимости</a:t>
            </a:r>
            <a:endParaRPr lang="ru-RU" sz="2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2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 dirty="0">
                <a:latin typeface="Arial"/>
                <a:ea typeface="DejaVu Sans"/>
              </a:rPr>
              <a:t>Следуйте в </a:t>
            </a:r>
            <a:r>
              <a:rPr lang="ru-RU" sz="2400" b="1" i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(указать конкретное место назначения)</a:t>
            </a:r>
            <a:endParaRPr lang="ru-RU" sz="2400" b="0" i="1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2400" b="0" i="1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Рисунок 4"/>
          <p:cNvPicPr/>
          <p:nvPr/>
        </p:nvPicPr>
        <p:blipFill>
          <a:blip r:embed="rId3"/>
          <a:stretch/>
        </p:blipFill>
        <p:spPr>
          <a:xfrm>
            <a:off x="-307800" y="0"/>
            <a:ext cx="1998000" cy="1412280"/>
          </a:xfrm>
          <a:prstGeom prst="rect">
            <a:avLst/>
          </a:prstGeom>
          <a:ln w="0">
            <a:noFill/>
          </a:ln>
        </p:spPr>
      </p:pic>
      <p:sp>
        <p:nvSpPr>
          <p:cNvPr id="63" name="Прямоугольник 8"/>
          <p:cNvSpPr/>
          <p:nvPr/>
        </p:nvSpPr>
        <p:spPr>
          <a:xfrm>
            <a:off x="1343472" y="43401"/>
            <a:ext cx="9929880" cy="273775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ПРОИЗОШЛА АВАРИЯ НА ХИМИЧЕСКИ </a:t>
            </a:r>
            <a:br>
              <a:rPr lang="ru-RU" sz="2800" b="1" strike="noStrike" spc="-1" dirty="0">
                <a:solidFill>
                  <a:srgbClr val="FF0000"/>
                </a:solidFill>
                <a:latin typeface="Arial"/>
                <a:ea typeface="DejaVu Sans"/>
              </a:rPr>
            </a:br>
            <a:r>
              <a:rPr lang="ru-RU" sz="28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ОПАСНОМ ОБЪЕКТЕ</a:t>
            </a:r>
            <a:endParaRPr lang="ru-RU" sz="2800" b="0" i="1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lang="ru-RU" sz="24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0070C0"/>
                </a:solidFill>
                <a:latin typeface="Arial"/>
                <a:ea typeface="DejaVu Sans"/>
              </a:rPr>
              <a:t>ПРОЧИТАЙТЕ СООБЩЕНИЕ ДО КОНЦА</a:t>
            </a:r>
            <a:endParaRPr lang="ru-RU" sz="2800" b="0" i="1" strike="noStrike" spc="-1" dirty="0">
              <a:solidFill>
                <a:srgbClr val="0070C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1000" b="0" i="1" strike="noStrike" spc="-1" dirty="0">
              <a:solidFill>
                <a:srgbClr val="0070C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0070C0"/>
                </a:solidFill>
                <a:latin typeface="Arial"/>
                <a:ea typeface="DejaVu Sans"/>
              </a:rPr>
              <a:t>СЛЕДУЙТЕ ИНСТРУКЦИИ</a:t>
            </a:r>
            <a:endParaRPr lang="ru-RU" sz="2800" b="0" i="1" strike="noStrike" spc="-1" dirty="0">
              <a:solidFill>
                <a:srgbClr val="0070C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2400" b="0" i="1" strike="noStrike" spc="-1" dirty="0">
              <a:latin typeface="Arial"/>
            </a:endParaRPr>
          </a:p>
        </p:txBody>
      </p:sp>
      <p:sp>
        <p:nvSpPr>
          <p:cNvPr id="64" name="Прямоугольник 9"/>
          <p:cNvSpPr/>
          <p:nvPr/>
        </p:nvSpPr>
        <p:spPr>
          <a:xfrm>
            <a:off x="263352" y="2324112"/>
            <a:ext cx="11737304" cy="452286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b="1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Наденьте противогаз, </a:t>
            </a:r>
            <a:r>
              <a:rPr lang="ru-RU" b="1" spc="-1" dirty="0">
                <a:latin typeface="Arial" panose="020B0604020202020204" pitchFamily="34" charset="0"/>
                <a:cs typeface="Arial" panose="020B0604020202020204" pitchFamily="34" charset="0"/>
              </a:rPr>
              <a:t>респиратор или ватно-марлевую повязку</a:t>
            </a:r>
          </a:p>
          <a:p>
            <a:pPr lvl="1" algn="ctr"/>
            <a:endParaRPr lang="ru-RU" b="1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b="1" spc="-1" dirty="0">
                <a:latin typeface="Arial" panose="020B0604020202020204" pitchFamily="34" charset="0"/>
                <a:cs typeface="Arial" panose="020B0604020202020204" pitchFamily="34" charset="0"/>
              </a:rPr>
              <a:t> Защитите </a:t>
            </a:r>
            <a:r>
              <a:rPr lang="ru-RU" b="1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кожу – наденьте защитную или плотную одежду с рукавами и капюшоном  </a:t>
            </a:r>
            <a:endParaRPr lang="ru-RU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endParaRPr lang="ru-RU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b="1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Возьмите аптечку, документы и предметы первой необходимости</a:t>
            </a:r>
            <a:endParaRPr lang="ru-RU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endParaRPr lang="ru-RU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b="1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Предупредите окружающих об аварии</a:t>
            </a:r>
            <a:endParaRPr lang="ru-RU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endParaRPr lang="ru-RU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При необходимости помогите окружающим выйти на улицу</a:t>
            </a:r>
            <a:endParaRPr lang="ru-RU" i="1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ru-RU" b="1" strike="noStrike" spc="-1" dirty="0">
              <a:latin typeface="Arial" panose="020B0604020202020204" pitchFamily="34" charset="0"/>
              <a:ea typeface="DejaVu Sans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ru-RU" b="1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Следуйте в ближайшее защитное сооружение гражданской обороны</a:t>
            </a:r>
            <a:endParaRPr lang="ru-RU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ru-RU" b="1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 </a:t>
            </a:r>
            <a:endParaRPr lang="ru-RU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 Либо укройтесь в другом надежном помещении</a:t>
            </a:r>
          </a:p>
          <a:p>
            <a:pPr algn="ctr"/>
            <a:endParaRPr lang="ru-RU" i="1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ru-RU" b="1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Закройте щели в окнах, дверях и вентиляционных системах</a:t>
            </a:r>
            <a:endParaRPr lang="ru-RU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ru-RU" b="1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подручными материалами</a:t>
            </a:r>
            <a:endParaRPr lang="ru-RU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Прямоугольник 6"/>
          <p:cNvSpPr/>
          <p:nvPr/>
        </p:nvSpPr>
        <p:spPr>
          <a:xfrm>
            <a:off x="839416" y="2564904"/>
            <a:ext cx="10713600" cy="48306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200" b="1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Наденьте противогаз, респиратор или ватно-марлевую повязку</a:t>
            </a:r>
            <a:endParaRPr lang="ru-RU" sz="2200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endParaRPr lang="ru-RU" sz="2200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200" b="1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 Предупредите окружающих об аварии</a:t>
            </a:r>
            <a:endParaRPr lang="ru-RU" sz="2200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200" b="0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 </a:t>
            </a:r>
            <a:endParaRPr lang="ru-RU" sz="2200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200" b="1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При необходимости помогите окружающим выйти на улицу</a:t>
            </a:r>
            <a:endParaRPr lang="ru-RU" sz="2200" i="1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ru-RU" sz="2200" b="1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ru-RU" sz="2200" b="1" spc="-1" dirty="0">
                <a:latin typeface="Arial" panose="020B0604020202020204" pitchFamily="34" charset="0"/>
                <a:cs typeface="Arial" panose="020B0604020202020204" pitchFamily="34" charset="0"/>
              </a:rPr>
              <a:t>Следуйте в ближайшее защитное сооружение гражданской обороны</a:t>
            </a:r>
            <a:endParaRPr lang="ru-RU" sz="2200" i="1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200" b="0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2200" b="0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 </a:t>
            </a:r>
            <a:r>
              <a:rPr lang="ru-RU" sz="2200" b="1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Либо укройтесь в другом надежном помещении</a:t>
            </a:r>
            <a:endParaRPr lang="ru-RU" sz="2200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endParaRPr lang="ru-RU" sz="2200" b="1" strike="noStrike" spc="-1" dirty="0">
              <a:latin typeface="Arial" panose="020B0604020202020204" pitchFamily="34" charset="0"/>
              <a:ea typeface="DejaVu Sans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200" b="1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Закройте щели в окнах, дверях и вентиляционных системах подручными материалами</a:t>
            </a:r>
            <a:endParaRPr lang="ru-RU" sz="2200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200" b="0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 </a:t>
            </a:r>
            <a:endParaRPr lang="ru-RU" sz="2200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endParaRPr lang="ru-RU" sz="2200" b="0" i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Рисунок 4"/>
          <p:cNvPicPr/>
          <p:nvPr/>
        </p:nvPicPr>
        <p:blipFill>
          <a:blip r:embed="rId3"/>
          <a:stretch/>
        </p:blipFill>
        <p:spPr>
          <a:xfrm>
            <a:off x="-307800" y="0"/>
            <a:ext cx="1998000" cy="1412280"/>
          </a:xfrm>
          <a:prstGeom prst="rect">
            <a:avLst/>
          </a:prstGeom>
          <a:ln w="0">
            <a:noFill/>
          </a:ln>
        </p:spPr>
      </p:pic>
      <p:sp>
        <p:nvSpPr>
          <p:cNvPr id="67" name="Прямоугольник 8"/>
          <p:cNvSpPr/>
          <p:nvPr/>
        </p:nvSpPr>
        <p:spPr>
          <a:xfrm>
            <a:off x="1176016" y="188640"/>
            <a:ext cx="10040400" cy="279931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ПРОИЗОШЛА АВАРИЯ НА РАДИАЦИОННО 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ОПАСНОМ ОБЪЕКТЕ</a:t>
            </a:r>
            <a:endParaRPr lang="ru-RU" sz="2800" b="0" i="1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 </a:t>
            </a:r>
            <a:endParaRPr lang="ru-RU" sz="2800" b="0" i="1" strike="noStrike" spc="-1" dirty="0">
              <a:solidFill>
                <a:srgbClr val="0070C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0070C0"/>
                </a:solidFill>
                <a:latin typeface="Arial"/>
                <a:ea typeface="DejaVu Sans"/>
              </a:rPr>
              <a:t>ПРОЧИТАЙТЕ СООБЩЕНИЕ ДО КОНЦА </a:t>
            </a:r>
            <a:endParaRPr lang="ru-RU" sz="2800" b="0" i="1" strike="noStrike" spc="-1" dirty="0">
              <a:solidFill>
                <a:srgbClr val="0070C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1100" b="0" i="1" strike="noStrike" spc="-1" dirty="0">
              <a:solidFill>
                <a:srgbClr val="0070C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0070C0"/>
                </a:solidFill>
                <a:latin typeface="Arial"/>
                <a:ea typeface="DejaVu Sans"/>
              </a:rPr>
              <a:t>СЛЕДУЙТЕ ИНСТРУКЦИИ</a:t>
            </a:r>
            <a:endParaRPr lang="ru-RU" sz="2800" b="0" i="1" strike="noStrike" spc="-1" dirty="0">
              <a:solidFill>
                <a:srgbClr val="0070C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2400" b="0" i="1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2219</TotalTime>
  <Words>288</Words>
  <Application>Microsoft Office PowerPoint</Application>
  <PresentationFormat>Широкоэкранный</PresentationFormat>
  <Paragraphs>106</Paragraphs>
  <Slides>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DejaVu Sans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Марина Первухина</dc:creator>
  <dc:description/>
  <cp:lastModifiedBy>Дом</cp:lastModifiedBy>
  <cp:revision>36</cp:revision>
  <cp:lastPrinted>2024-12-02T05:18:21Z</cp:lastPrinted>
  <dcterms:created xsi:type="dcterms:W3CDTF">2024-11-13T07:28:09Z</dcterms:created>
  <dcterms:modified xsi:type="dcterms:W3CDTF">2024-12-20T05:30:17Z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Произвольный</vt:lpwstr>
  </property>
  <property fmtid="{D5CDD505-2E9C-101B-9397-08002B2CF9AE}" pid="4" name="Slides">
    <vt:i4>7</vt:i4>
  </property>
</Properties>
</file>