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69"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898"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57227-2D4C-4762-BA71-D71243AD1905}" type="datetimeFigureOut">
              <a:rPr lang="ru-RU" smtClean="0"/>
              <a:t>21.10.2025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ED704F-D3B2-4BF7-8753-4283C8CD6C67}" type="slidenum">
              <a:rPr lang="ru-RU" smtClean="0"/>
              <a:t>‹#›</a:t>
            </a:fld>
            <a:endParaRPr lang="ru-RU"/>
          </a:p>
        </p:txBody>
      </p:sp>
    </p:spTree>
    <p:extLst>
      <p:ext uri="{BB962C8B-B14F-4D97-AF65-F5344CB8AC3E}">
        <p14:creationId xmlns:p14="http://schemas.microsoft.com/office/powerpoint/2010/main" val="712317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2ED704F-D3B2-4BF7-8753-4283C8CD6C67}" type="slidenum">
              <a:rPr lang="ru-RU" smtClean="0"/>
              <a:t>8</a:t>
            </a:fld>
            <a:endParaRPr lang="ru-RU"/>
          </a:p>
        </p:txBody>
      </p:sp>
    </p:spTree>
    <p:extLst>
      <p:ext uri="{BB962C8B-B14F-4D97-AF65-F5344CB8AC3E}">
        <p14:creationId xmlns:p14="http://schemas.microsoft.com/office/powerpoint/2010/main" val="4035421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A31FAF-EC1E-495A-3398-170216D6CE4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BA0E9992-A714-550E-346B-91C72F2286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34426811-9BAF-AEFC-3B0D-30F1F8E2E275}"/>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F4168BBA-738E-503D-6DDB-DEC97B0AFCE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5ADA5A3-423A-37DA-0892-81FBEB128A7E}"/>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2014865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6161A8-7569-A9DD-A541-2488DEFC02D3}"/>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03B29933-09FF-F4E8-7066-50EC0A92A816}"/>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6A39085-6AD3-230E-F8FD-D66956BB0649}"/>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A6D098E8-7E9B-AF64-687E-0A9F3D2FC3D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4606CB4-70BF-BCEE-F3C7-565B6AAFE1C1}"/>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42650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78D0C55-9D8A-09FC-1BB0-0ED9BB26053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2EA6633-4F38-B83F-0114-9377D269E68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6252171-8826-9552-6C46-F2ECD13F2C58}"/>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3F45A20C-3357-3630-EF3C-6EB42338A64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55087E6-E449-6FCC-98EE-B648844D66A4}"/>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269369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78A47E3-68CD-E131-A5A6-AFCA233E63F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761B40B-859D-2F03-9931-2B5C4D1B12F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F708F01-4191-1762-EAFD-D15B38FC2A5A}"/>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2555F94E-5931-5643-B1F2-F2A9822BA96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975ADF7-A8EE-B35C-8EAC-B2FF744C8216}"/>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2182620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01E5E1-E63E-82F5-3BC2-A0C41067996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11CCC1B3-C0F4-8F42-5EE9-9409519762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6F0F6488-2335-B243-160E-637701D1FAA1}"/>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5CEE566B-9B5B-23E2-FCA7-671D4C174C4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2918D29-2A53-FB79-C3EC-A58831F6C735}"/>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715602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BAFD74-EBA1-1D7A-BE46-33C5E697E23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214171C-6695-C4AD-9E66-B35390D2272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5592C7C2-C0AD-E074-247F-D25F74C07E8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54040010-DFB3-D98E-56EE-EA40BE48BA64}"/>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6" name="Нижний колонтитул 5">
            <a:extLst>
              <a:ext uri="{FF2B5EF4-FFF2-40B4-BE49-F238E27FC236}">
                <a16:creationId xmlns:a16="http://schemas.microsoft.com/office/drawing/2014/main" id="{F0ECC703-5E6E-24D5-C277-31DE8DA8A2A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E372230-800C-6354-20DA-676F25EBB812}"/>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3345611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BB7679-2E3D-342D-BB34-4922F0F626B8}"/>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BB87958D-B2BB-4AC8-4606-5682623460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B9A0DC7D-BEB0-4427-494A-1A64FF7CCABD}"/>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F0051F72-FD93-46C1-CE4A-39FE8C45F2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9D0D313-9FAA-057F-3F8B-387F2A645B8B}"/>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DE2ED3C-4B5F-0F7F-1B42-E8D6DB30E489}"/>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8" name="Нижний колонтитул 7">
            <a:extLst>
              <a:ext uri="{FF2B5EF4-FFF2-40B4-BE49-F238E27FC236}">
                <a16:creationId xmlns:a16="http://schemas.microsoft.com/office/drawing/2014/main" id="{0EAC07E3-8CD8-2DC6-DB72-38CF229371F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A9062BEB-9E38-903F-B176-EF18A9A481F9}"/>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2596128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C7E09F-B929-D95B-3648-A4506159A14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A8D942D6-05F8-27C9-8ACE-9D8CA9FA9BA5}"/>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4" name="Нижний колонтитул 3">
            <a:extLst>
              <a:ext uri="{FF2B5EF4-FFF2-40B4-BE49-F238E27FC236}">
                <a16:creationId xmlns:a16="http://schemas.microsoft.com/office/drawing/2014/main" id="{5CB7D658-44B1-3A51-970A-EAEB4F81E9D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B6CC8E87-9C6A-9790-9BF6-9EDCBC85DCAA}"/>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504552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0BCFB3-001B-1579-7EBF-6CC2C8DFB0AA}"/>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3" name="Нижний колонтитул 2">
            <a:extLst>
              <a:ext uri="{FF2B5EF4-FFF2-40B4-BE49-F238E27FC236}">
                <a16:creationId xmlns:a16="http://schemas.microsoft.com/office/drawing/2014/main" id="{065BAF67-8A69-137D-B1A6-802B62AE1AE2}"/>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1A0496F1-DF7C-1147-E7D2-F078B98C5E0F}"/>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3871014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0B8473A-049C-866A-7DFD-A6EF0711C37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285AEF55-D234-9745-B18B-C1F0D63763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F0A4EE8C-1A21-CB46-472A-3A937527AD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76CE8CF-1024-EFDC-4106-3EF68F842D93}"/>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6" name="Нижний колонтитул 5">
            <a:extLst>
              <a:ext uri="{FF2B5EF4-FFF2-40B4-BE49-F238E27FC236}">
                <a16:creationId xmlns:a16="http://schemas.microsoft.com/office/drawing/2014/main" id="{3834879B-F4FD-A3C7-F09F-B98EC59469C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56B2D4D-1147-8B8A-AB7F-6E8109FA1939}"/>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3156371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8B3F11-41EE-5110-C7B0-3BA538F2B74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6855B32-EBC2-05C4-D188-809B1F72C8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98A958C4-DFD8-758D-B0A6-99E20C4109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3FCF74E2-0CDD-C14C-464A-3C23A8C670D6}"/>
              </a:ext>
            </a:extLst>
          </p:cNvPr>
          <p:cNvSpPr>
            <a:spLocks noGrp="1"/>
          </p:cNvSpPr>
          <p:nvPr>
            <p:ph type="dt" sz="half" idx="10"/>
          </p:nvPr>
        </p:nvSpPr>
        <p:spPr/>
        <p:txBody>
          <a:bodyPr/>
          <a:lstStyle/>
          <a:p>
            <a:fld id="{9CCA824B-F42F-4DEF-956A-025CD798D2D8}" type="datetimeFigureOut">
              <a:rPr lang="ru-RU" smtClean="0"/>
              <a:t>21.10.2025</a:t>
            </a:fld>
            <a:endParaRPr lang="ru-RU"/>
          </a:p>
        </p:txBody>
      </p:sp>
      <p:sp>
        <p:nvSpPr>
          <p:cNvPr id="6" name="Нижний колонтитул 5">
            <a:extLst>
              <a:ext uri="{FF2B5EF4-FFF2-40B4-BE49-F238E27FC236}">
                <a16:creationId xmlns:a16="http://schemas.microsoft.com/office/drawing/2014/main" id="{6414CB42-FA9B-80DB-EC23-261634A6BFE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97D2511-6CBD-D2C6-D5B3-579C87AB2BE2}"/>
              </a:ext>
            </a:extLst>
          </p:cNvPr>
          <p:cNvSpPr>
            <a:spLocks noGrp="1"/>
          </p:cNvSpPr>
          <p:nvPr>
            <p:ph type="sldNum" sz="quarter" idx="12"/>
          </p:nvPr>
        </p:nvSpPr>
        <p:spPr/>
        <p:txBody>
          <a:bodyPr/>
          <a:lstStyle/>
          <a:p>
            <a:fld id="{99E2A888-F720-4BEC-91B4-8B1F9FC029D5}" type="slidenum">
              <a:rPr lang="ru-RU" smtClean="0"/>
              <a:t>‹#›</a:t>
            </a:fld>
            <a:endParaRPr lang="ru-RU"/>
          </a:p>
        </p:txBody>
      </p:sp>
    </p:spTree>
    <p:extLst>
      <p:ext uri="{BB962C8B-B14F-4D97-AF65-F5344CB8AC3E}">
        <p14:creationId xmlns:p14="http://schemas.microsoft.com/office/powerpoint/2010/main" val="1353535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461224-0248-056F-D614-3D68FEDD0A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107D5187-EEB6-F47A-178C-E1D780628A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4DD9638-3E93-02CE-3508-ED7F622AAC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CA824B-F42F-4DEF-956A-025CD798D2D8}" type="datetimeFigureOut">
              <a:rPr lang="ru-RU" smtClean="0"/>
              <a:t>21.10.2025</a:t>
            </a:fld>
            <a:endParaRPr lang="ru-RU"/>
          </a:p>
        </p:txBody>
      </p:sp>
      <p:sp>
        <p:nvSpPr>
          <p:cNvPr id="5" name="Нижний колонтитул 4">
            <a:extLst>
              <a:ext uri="{FF2B5EF4-FFF2-40B4-BE49-F238E27FC236}">
                <a16:creationId xmlns:a16="http://schemas.microsoft.com/office/drawing/2014/main" id="{A2CCF2AB-E59E-6B6C-85F4-486BF4B3E5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963445C6-26E4-821C-B58B-81FFEC0934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E2A888-F720-4BEC-91B4-8B1F9FC029D5}" type="slidenum">
              <a:rPr lang="ru-RU" smtClean="0"/>
              <a:t>‹#›</a:t>
            </a:fld>
            <a:endParaRPr lang="ru-RU"/>
          </a:p>
        </p:txBody>
      </p:sp>
    </p:spTree>
    <p:extLst>
      <p:ext uri="{BB962C8B-B14F-4D97-AF65-F5344CB8AC3E}">
        <p14:creationId xmlns:p14="http://schemas.microsoft.com/office/powerpoint/2010/main" val="3387504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A5337206-EF29-32C4-2BB6-8B2FE9083FBA}"/>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537A977-8A86-B4AC-AD26-2B6215FD9D3E}"/>
              </a:ext>
            </a:extLst>
          </p:cNvPr>
          <p:cNvSpPr txBox="1"/>
          <p:nvPr/>
        </p:nvSpPr>
        <p:spPr>
          <a:xfrm>
            <a:off x="899160" y="502920"/>
            <a:ext cx="10119360" cy="5002973"/>
          </a:xfrm>
          <a:prstGeom prst="rect">
            <a:avLst/>
          </a:prstGeom>
          <a:noFill/>
        </p:spPr>
        <p:txBody>
          <a:bodyPr wrap="square">
            <a:spAutoFit/>
          </a:bodyPr>
          <a:lstStyle/>
          <a:p>
            <a:pPr algn="ctr">
              <a:lnSpc>
                <a:spcPct val="107000"/>
              </a:lnSpc>
              <a:spcAft>
                <a:spcPts val="800"/>
              </a:spcAft>
              <a:buNone/>
            </a:pPr>
            <a:r>
              <a:rPr lang="ru-RU" sz="4000" b="1" kern="100" dirty="0">
                <a:effectLst/>
                <a:latin typeface="Times New Roman" panose="02020603050405020304" pitchFamily="18" charset="0"/>
                <a:ea typeface="Calibri" panose="020F0502020204030204" pitchFamily="34" charset="0"/>
                <a:cs typeface="Times New Roman" panose="02020603050405020304" pitchFamily="18" charset="0"/>
              </a:rPr>
              <a:t>АРХИТЕКТУРНЫЕ ПАМЯТНИКИ</a:t>
            </a:r>
            <a:endParaRPr lang="ru-RU" sz="4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buNone/>
            </a:pPr>
            <a:r>
              <a:rPr lang="ru-RU" sz="4000" b="1" kern="100" dirty="0">
                <a:effectLst/>
                <a:latin typeface="Times New Roman" panose="02020603050405020304" pitchFamily="18" charset="0"/>
                <a:ea typeface="Calibri" panose="020F0502020204030204" pitchFamily="34" charset="0"/>
                <a:cs typeface="Times New Roman" panose="02020603050405020304" pitchFamily="18" charset="0"/>
              </a:rPr>
              <a:t>МОСКВА и ЕКАТЕРИНБУРГ</a:t>
            </a:r>
          </a:p>
          <a:p>
            <a:pPr algn="ctr">
              <a:lnSpc>
                <a:spcPct val="107000"/>
              </a:lnSpc>
              <a:spcAft>
                <a:spcPts val="800"/>
              </a:spcAft>
              <a:buNone/>
            </a:pPr>
            <a:endParaRPr lang="ru-RU" sz="4000" b="1" kern="100" dirty="0">
              <a:solidFill>
                <a:srgbClr val="FFFF00"/>
              </a:solidFill>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buNone/>
            </a:pPr>
            <a:endParaRPr lang="ru-RU" sz="4000" b="1" kern="10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buNone/>
            </a:pPr>
            <a:endParaRPr lang="ru-RU" sz="4000" kern="100" dirty="0">
              <a:solidFill>
                <a:srgbClr val="FFFF00"/>
              </a:solidFill>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buNone/>
            </a:pP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buNone/>
            </a:pPr>
            <a:r>
              <a:rPr lang="ru-RU" sz="180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buNone/>
            </a:pPr>
            <a:r>
              <a:rPr lang="ru-RU" sz="2800" b="1" kern="10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Подготовила Якушева Н.А.</a:t>
            </a:r>
            <a:endParaRPr lang="ru-RU" sz="2800" kern="1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2982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B649AB8-2DD2-7F2F-79C0-34D7177951C3}"/>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C236C92-FF64-D6FE-4239-356AC4E83792}"/>
              </a:ext>
            </a:extLst>
          </p:cNvPr>
          <p:cNvSpPr txBox="1"/>
          <p:nvPr/>
        </p:nvSpPr>
        <p:spPr>
          <a:xfrm>
            <a:off x="6522720" y="259909"/>
            <a:ext cx="5440680" cy="6414577"/>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Дом Севастьянова</a:t>
            </a:r>
            <a:endParaRPr lang="ru-RU" sz="2800" b="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Ещё один памятник архитектуры, мимо которого нельзя просто пройти, — это дом Севастьянова, построенный в 1866 году. Глядя на масштабы и изысканный стиль, особняк Севастьянова скорее хочется назвать дворцом, нежели обычным домом. В архитектуре здания сплелись сразу несколько архитектурных стилей, среди которых эклектика, барокко, неомавританский и даже немного готики. Столь примечательное здание в советское время не могло стать техническим училищем или же чем-то подобным, поэтому долгое время здесь заседали местные представители коммунистической партии, а после Перестройки здание сдавали различным конторам под офисы. Такое обращение негативно сказалось на исторической сохранности дома Севастьянова, но благодаря реставрации удалось восстановить былой вид интерьера и экстерьера. Сейчас по внутренним помещениям особняка проводят экскурсии, на которых вы сможете воочию увидеть как жили дворяне в Екатеринбурге 150 лет назад.</a:t>
            </a:r>
            <a:endParaRPr lang="ru-RU"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3A051C7C-A020-0956-3EFB-A31FCC7F0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853440"/>
            <a:ext cx="5913120" cy="5181600"/>
          </a:xfrm>
          <a:prstGeom prst="rect">
            <a:avLst/>
          </a:prstGeom>
        </p:spPr>
      </p:pic>
    </p:spTree>
    <p:extLst>
      <p:ext uri="{BB962C8B-B14F-4D97-AF65-F5344CB8AC3E}">
        <p14:creationId xmlns:p14="http://schemas.microsoft.com/office/powerpoint/2010/main" val="1185395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9BAC206B-E3E9-5D07-54AF-99A6DD81874E}"/>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26AF01B3-D0F2-4FA1-04DC-DFB35684E286}"/>
              </a:ext>
            </a:extLst>
          </p:cNvPr>
          <p:cNvSpPr txBox="1"/>
          <p:nvPr/>
        </p:nvSpPr>
        <p:spPr>
          <a:xfrm>
            <a:off x="350520" y="529213"/>
            <a:ext cx="5562600" cy="6414577"/>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Театр оперы и балета</a:t>
            </a:r>
            <a:endParaRPr lang="ru-RU"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Хотя история театра в Екатеринбурге не столь стара, как в Санкт-Петербурге или Москве, столица Урала всё равно может похвастаться красотой своего главного театра и мастерством актеров, танцоров, певцов и музыкантов. Убедиться в этом лично вы сможете, посетив одну из постановок в Театре оперы и балета, построенном больше ста лет назад. Здание в стиле эклектики с вкраплениями элементов венского барокко принадлежит «перу» архитектора Владимира Семёнова. Своим видом театр несколько отличается от привычных нам зданий, что, несомненно, выгодно выделяет его на фоне остального архитектурного ансамбля проспекта Ленина. Если вы не поклонник оперы и балета, то театр в Екатеринбурге способен кардинально изменить ваши вкусы, ведь на здешней сцене выступают настоящие мастера своего дела, неоднократно отмеченные наградами отечественных и зарубежных фестивалей.</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9A44D82C-65B1-97F7-1E01-CB70508D9D39}"/>
              </a:ext>
            </a:extLst>
          </p:cNvPr>
          <p:cNvPicPr>
            <a:picLocks noChangeAspect="1"/>
          </p:cNvPicPr>
          <p:nvPr/>
        </p:nvPicPr>
        <p:blipFill>
          <a:blip r:embed="rId3">
            <a:extLst>
              <a:ext uri="{28A0092B-C50C-407E-A947-70E740481C1C}">
                <a14:useLocalDpi xmlns:a14="http://schemas.microsoft.com/office/drawing/2010/main" val="0"/>
              </a:ext>
            </a:extLst>
          </a:blip>
          <a:srcRect l="7995" t="7716" r="6289" b="17111"/>
          <a:stretch>
            <a:fillRect/>
          </a:stretch>
        </p:blipFill>
        <p:spPr>
          <a:xfrm>
            <a:off x="6096000" y="1219200"/>
            <a:ext cx="5867400" cy="4983480"/>
          </a:xfrm>
          <a:prstGeom prst="rect">
            <a:avLst/>
          </a:prstGeom>
        </p:spPr>
      </p:pic>
    </p:spTree>
    <p:extLst>
      <p:ext uri="{BB962C8B-B14F-4D97-AF65-F5344CB8AC3E}">
        <p14:creationId xmlns:p14="http://schemas.microsoft.com/office/powerpoint/2010/main" val="3439006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AF6660B-A319-58BB-B391-E86F36D16794}"/>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0CB2A0BC-C2C9-1A31-5128-DC28350F5B67}"/>
              </a:ext>
            </a:extLst>
          </p:cNvPr>
          <p:cNvSpPr txBox="1"/>
          <p:nvPr/>
        </p:nvSpPr>
        <p:spPr>
          <a:xfrm>
            <a:off x="6522720" y="655320"/>
            <a:ext cx="5562600" cy="6145272"/>
          </a:xfrm>
          <a:prstGeom prst="rect">
            <a:avLst/>
          </a:prstGeom>
          <a:noFill/>
        </p:spPr>
        <p:txBody>
          <a:bodyPr wrap="square">
            <a:spAutoFit/>
          </a:bodyPr>
          <a:lstStyle/>
          <a:p>
            <a:pPr algn="ctr">
              <a:lnSpc>
                <a:spcPts val="2100"/>
              </a:lnSpc>
              <a:spcBef>
                <a:spcPts val="2550"/>
              </a:spcBef>
              <a:spcAft>
                <a:spcPts val="450"/>
              </a:spcAft>
              <a:buNone/>
            </a:pPr>
            <a:r>
              <a:rPr lang="ru-RU" sz="24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Вознесения Господня</a:t>
            </a:r>
            <a:endParaRPr lang="ru-RU" sz="2400" b="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Вознесения Господня был заложен в 1770 году и на момент постройки представлял собой деревянное сооружение весьма скромных масштабов. XIX век в истории храма стал периодом постоянных перестроек и расширений, а к началу следующего столетия здание приобрело максимально приближенный к современному вид. Как и большинство церквей в СССР, в 1920-е храм Вознесения Господня был закрыт властями, а все ценности национализированы. После недолгого простоя, внутри уже бывшего храма открылась школа, а затем и исторический музей. Лишь с распадом СССР, где религия подвергалась массовым гонениям, в 1991 году в стенах храма наконец-то прошла первая за почти 70 лет литургия. Ныне храм всё так же является действующим, оставаясь при этом одним из лучших примеров сочетания барокко и классицизма в архитектуре Екатеринбурга.</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398C0272-C983-663C-7C42-321B819CC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777" y="655320"/>
            <a:ext cx="6044526" cy="5958840"/>
          </a:xfrm>
          <a:prstGeom prst="rect">
            <a:avLst/>
          </a:prstGeom>
        </p:spPr>
      </p:pic>
    </p:spTree>
    <p:extLst>
      <p:ext uri="{BB962C8B-B14F-4D97-AF65-F5344CB8AC3E}">
        <p14:creationId xmlns:p14="http://schemas.microsoft.com/office/powerpoint/2010/main" val="580255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213472B6-4353-5D71-6BD1-6683CB9F2A5B}"/>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D7F56EC1-54F6-C580-F863-F5B9D567024B}"/>
              </a:ext>
            </a:extLst>
          </p:cNvPr>
          <p:cNvSpPr txBox="1"/>
          <p:nvPr/>
        </p:nvSpPr>
        <p:spPr>
          <a:xfrm>
            <a:off x="198120" y="579120"/>
            <a:ext cx="5334000" cy="6414577"/>
          </a:xfrm>
          <a:prstGeom prst="rect">
            <a:avLst/>
          </a:prstGeom>
          <a:noFill/>
        </p:spPr>
        <p:txBody>
          <a:bodyPr wrap="square">
            <a:spAutoFit/>
          </a:bodyPr>
          <a:lstStyle/>
          <a:p>
            <a:pPr algn="ctr">
              <a:lnSpc>
                <a:spcPts val="2100"/>
              </a:lnSpc>
              <a:spcBef>
                <a:spcPts val="2550"/>
              </a:spcBef>
              <a:spcAft>
                <a:spcPts val="450"/>
              </a:spcAft>
              <a:buNone/>
            </a:pPr>
            <a:r>
              <a:rPr lang="ru-RU" sz="24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Свердловский областной краеведческий музей</a:t>
            </a:r>
            <a:endParaRPr lang="ru-RU" sz="2400" b="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 всей Свердловской области насчитывается около десяти филиалов Областного краеведческого музея, но главный из них расположился именно в Екатеринбурге. Основан он был в январе 1871 года и сначала представлял собой лишь кружок любителей естествознания, чьи участники собрали внушительную коллекцию экспонатов, проливающих свет на историю и природу родного края. Стоящее ныне здание музея было построено в начале прошлого века и позволило сделать выставку общедоступной для широкого круга людей, ведь до этого экспонаты хранились дома у краеведов или же размещались в небольших помещениях. По состоянию на 2022 год в фондах Свердловского областного краеведческого музея хранятся более 700 тыс. экспонатов, а количество посетителей ежегодно составляет около 300 тыс. человек.</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B780C521-119E-0F40-9913-A7598C6618E7}"/>
              </a:ext>
            </a:extLst>
          </p:cNvPr>
          <p:cNvPicPr>
            <a:picLocks noChangeAspect="1"/>
          </p:cNvPicPr>
          <p:nvPr/>
        </p:nvPicPr>
        <p:blipFill>
          <a:blip r:embed="rId3">
            <a:extLst>
              <a:ext uri="{28A0092B-C50C-407E-A947-70E740481C1C}">
                <a14:useLocalDpi xmlns:a14="http://schemas.microsoft.com/office/drawing/2010/main" val="0"/>
              </a:ext>
            </a:extLst>
          </a:blip>
          <a:srcRect b="14867"/>
          <a:stretch>
            <a:fillRect/>
          </a:stretch>
        </p:blipFill>
        <p:spPr>
          <a:xfrm>
            <a:off x="5683542" y="1051559"/>
            <a:ext cx="6340817" cy="5105401"/>
          </a:xfrm>
          <a:prstGeom prst="rect">
            <a:avLst/>
          </a:prstGeom>
        </p:spPr>
      </p:pic>
    </p:spTree>
    <p:extLst>
      <p:ext uri="{BB962C8B-B14F-4D97-AF65-F5344CB8AC3E}">
        <p14:creationId xmlns:p14="http://schemas.microsoft.com/office/powerpoint/2010/main" val="2443433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64E274C-DC44-0D4C-7D57-C6ADEB27E6FB}"/>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ADA8638D-1820-0E3F-84EA-A031287E27FE}"/>
              </a:ext>
            </a:extLst>
          </p:cNvPr>
          <p:cNvSpPr txBox="1"/>
          <p:nvPr/>
        </p:nvSpPr>
        <p:spPr>
          <a:xfrm>
            <a:off x="6598920" y="381000"/>
            <a:ext cx="5394960" cy="6145272"/>
          </a:xfrm>
          <a:prstGeom prst="rect">
            <a:avLst/>
          </a:prstGeom>
          <a:noFill/>
        </p:spPr>
        <p:txBody>
          <a:bodyPr wrap="square">
            <a:spAutoFit/>
          </a:bodyPr>
          <a:lstStyle/>
          <a:p>
            <a:pPr algn="ctr">
              <a:lnSpc>
                <a:spcPts val="2100"/>
              </a:lnSpc>
              <a:spcBef>
                <a:spcPts val="2550"/>
              </a:spcBef>
              <a:spcAft>
                <a:spcPts val="450"/>
              </a:spcAft>
              <a:buNone/>
            </a:pPr>
            <a:r>
              <a:rPr lang="ru-RU" sz="24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Музей истории камнерезного и ювелирного искусства</a:t>
            </a:r>
            <a:endParaRPr lang="ru-RU" sz="2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Музей, специализирующийся на истории камнерезного и ювелирного искусства в Екатеринбурге, стал первым подобного рода учреждением, открытым на территории России. Создан музей относительно недавно — в 1992 году и за прошедшее время стал довольно популярным как среди туристов, так и среди местных жителей. Появление такого музея в Екатеринбурге неслучайно, ведь именно здесь ещё с середины XVIII века работала гранильная фабрика, занимавшаяся художественной обработкой камня. Ассортимент изготавливаемой продукции был весьма широк, начиная от посуды, заканчивая шкатулками и предметами интерьера. Часть предметов, созданных на гранильной фабрике, сегодня выставлена в залах музея, а дополнена экспозиция ювелирными украшениями, созданными в XIX–XX веках.</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0B85E8A5-3A84-9B7A-6D14-57569DC4AE97}"/>
              </a:ext>
            </a:extLst>
          </p:cNvPr>
          <p:cNvPicPr>
            <a:picLocks noChangeAspect="1"/>
          </p:cNvPicPr>
          <p:nvPr/>
        </p:nvPicPr>
        <p:blipFill>
          <a:blip r:embed="rId3">
            <a:extLst>
              <a:ext uri="{28A0092B-C50C-407E-A947-70E740481C1C}">
                <a14:useLocalDpi xmlns:a14="http://schemas.microsoft.com/office/drawing/2010/main" val="0"/>
              </a:ext>
            </a:extLst>
          </a:blip>
          <a:srcRect l="11409" t="8040" r="9061" b="19347"/>
          <a:stretch>
            <a:fillRect/>
          </a:stretch>
        </p:blipFill>
        <p:spPr>
          <a:xfrm>
            <a:off x="198120" y="1219200"/>
            <a:ext cx="6400800" cy="4876800"/>
          </a:xfrm>
          <a:prstGeom prst="rect">
            <a:avLst/>
          </a:prstGeom>
        </p:spPr>
      </p:pic>
    </p:spTree>
    <p:extLst>
      <p:ext uri="{BB962C8B-B14F-4D97-AF65-F5344CB8AC3E}">
        <p14:creationId xmlns:p14="http://schemas.microsoft.com/office/powerpoint/2010/main" val="3112387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F4B4EDA-CB5E-D7D8-8E6B-96CB04A9EC57}"/>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EEAB7F10-20AF-1015-C566-27C6B43692EC}"/>
              </a:ext>
            </a:extLst>
          </p:cNvPr>
          <p:cNvSpPr txBox="1"/>
          <p:nvPr/>
        </p:nvSpPr>
        <p:spPr>
          <a:xfrm>
            <a:off x="152400" y="194978"/>
            <a:ext cx="5943600" cy="6414577"/>
          </a:xfrm>
          <a:prstGeom prst="rect">
            <a:avLst/>
          </a:prstGeom>
          <a:noFill/>
        </p:spPr>
        <p:txBody>
          <a:bodyPr wrap="square">
            <a:spAutoFit/>
          </a:bodyPr>
          <a:lstStyle/>
          <a:p>
            <a:pPr algn="ctr">
              <a:lnSpc>
                <a:spcPts val="2100"/>
              </a:lnSpc>
              <a:spcBef>
                <a:spcPts val="2550"/>
              </a:spcBef>
              <a:spcAft>
                <a:spcPts val="450"/>
              </a:spcAft>
              <a:buNone/>
            </a:pPr>
            <a:r>
              <a:rPr lang="ru-RU" sz="2400" b="1"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Усадьба Расторгуевых — Харитоновых и парк</a:t>
            </a:r>
            <a:endParaRPr lang="ru-RU"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История усадьбы, ещё тогда принадлежавшей губернскому секретарю С. А. Исакову, началась в 1794 году. Позднее имение было выкуплено купцом Львом Расторгуевым, а уже потом перешло к П. Я. Харитонову — зятю Расторгуева. На дворе был 1823 году и именно с этого момента усадьба начала расширяться за счет приобретенной Харитоновым близлежащей территории. Примерно через год в усадьбе Расторгуевых — Харитоновых сложился тот архитектурный ансамбль, который мы можем наблюдать сегодня. Увы, сейчас местные власти не могут принять окончательное решение по поводу судьбы этого памятника архитектуры, в то время как сама усадьба постепенно ветшает и разрушается. Попасть внутрь у вас вряд ли получится, зато прогуляться по парку, известном как Харитоновский сад, можно свободно. Парк считается одним из самых больших в Екатеринбурге и, по нашему скромному мнению, одним из самых красивых.</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BA60D273-4BC9-86C8-A00D-FED65C4F3AB9}"/>
              </a:ext>
            </a:extLst>
          </p:cNvPr>
          <p:cNvPicPr>
            <a:picLocks noChangeAspect="1"/>
          </p:cNvPicPr>
          <p:nvPr/>
        </p:nvPicPr>
        <p:blipFill>
          <a:blip r:embed="rId3">
            <a:extLst>
              <a:ext uri="{28A0092B-C50C-407E-A947-70E740481C1C}">
                <a14:useLocalDpi xmlns:a14="http://schemas.microsoft.com/office/drawing/2010/main" val="0"/>
              </a:ext>
            </a:extLst>
          </a:blip>
          <a:srcRect t="20423"/>
          <a:stretch>
            <a:fillRect/>
          </a:stretch>
        </p:blipFill>
        <p:spPr>
          <a:xfrm>
            <a:off x="6248400" y="1219200"/>
            <a:ext cx="5791200" cy="4739640"/>
          </a:xfrm>
          <a:prstGeom prst="rect">
            <a:avLst/>
          </a:prstGeom>
        </p:spPr>
      </p:pic>
    </p:spTree>
    <p:extLst>
      <p:ext uri="{BB962C8B-B14F-4D97-AF65-F5344CB8AC3E}">
        <p14:creationId xmlns:p14="http://schemas.microsoft.com/office/powerpoint/2010/main" val="2764790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4E101600-73B5-A410-F5E8-BF23E5AD0D07}"/>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BD698856-3F51-4A87-AD57-36D0136602EB}"/>
              </a:ext>
            </a:extLst>
          </p:cNvPr>
          <p:cNvSpPr txBox="1"/>
          <p:nvPr/>
        </p:nvSpPr>
        <p:spPr>
          <a:xfrm>
            <a:off x="2308860" y="350520"/>
            <a:ext cx="7574280" cy="937629"/>
          </a:xfrm>
          <a:prstGeom prst="rect">
            <a:avLst/>
          </a:prstGeom>
          <a:noFill/>
        </p:spPr>
        <p:txBody>
          <a:bodyPr wrap="square">
            <a:spAutoFit/>
          </a:bodyPr>
          <a:lstStyle/>
          <a:p>
            <a:pPr algn="ctr">
              <a:lnSpc>
                <a:spcPct val="107000"/>
              </a:lnSpc>
              <a:spcAft>
                <a:spcPts val="800"/>
              </a:spcAft>
              <a:buNone/>
            </a:pPr>
            <a:r>
              <a:rPr lang="ru-RU" sz="5400" b="1" kern="100" dirty="0">
                <a:effectLst/>
                <a:latin typeface="Times New Roman" panose="02020603050405020304" pitchFamily="18" charset="0"/>
                <a:ea typeface="Calibri" panose="020F0502020204030204" pitchFamily="34" charset="0"/>
                <a:cs typeface="Times New Roman" panose="02020603050405020304" pitchFamily="18" charset="0"/>
              </a:rPr>
              <a:t>МОСКВА</a:t>
            </a:r>
            <a:endParaRPr lang="ru-RU" sz="5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02EDF6A1-2084-9B32-FCF3-568348EAFB79}"/>
              </a:ext>
            </a:extLst>
          </p:cNvPr>
          <p:cNvSpPr txBox="1"/>
          <p:nvPr/>
        </p:nvSpPr>
        <p:spPr>
          <a:xfrm>
            <a:off x="304800" y="1005840"/>
            <a:ext cx="6179162" cy="5452775"/>
          </a:xfrm>
          <a:prstGeom prst="rect">
            <a:avLst/>
          </a:prstGeom>
          <a:noFill/>
        </p:spPr>
        <p:txBody>
          <a:bodyPr wrap="square">
            <a:spAutoFit/>
          </a:bodyPr>
          <a:lstStyle/>
          <a:p>
            <a:pPr algn="ctr">
              <a:lnSpc>
                <a:spcPts val="2100"/>
              </a:lnSpc>
              <a:spcBef>
                <a:spcPts val="450"/>
              </a:spcBef>
              <a:spcAft>
                <a:spcPts val="1500"/>
              </a:spcAft>
            </a:pPr>
            <a:r>
              <a:rPr lang="ru-RU" sz="3200" b="1" dirty="0">
                <a:latin typeface="Times New Roman" panose="02020603050405020304" pitchFamily="18" charset="0"/>
                <a:cs typeface="Times New Roman" panose="02020603050405020304" pitchFamily="18" charset="0"/>
              </a:rPr>
              <a:t>Кремль</a:t>
            </a:r>
          </a:p>
          <a:p>
            <a:pPr>
              <a:lnSpc>
                <a:spcPts val="2100"/>
              </a:lnSpc>
              <a:spcBef>
                <a:spcPts val="450"/>
              </a:spcBef>
              <a:spcAft>
                <a:spcPts val="1500"/>
              </a:spcAft>
              <a:buNone/>
            </a:pPr>
            <a:r>
              <a:rPr lang="ru-RU"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Крепость в древние времена была неотъемлемой частью любого крупного поселения, а на Руси такие защитные сооружения называли кремлями. Несомненно, самый известный находится на Красной площади и представляет собой силу и мощь российской государственности. Укрепления на месте Кремля были издревле, но кирпичные начали строить в конце XV века, а к работам привлекли итальянских архитекторов — мастеров в сфере фортификационных сооружений.</a:t>
            </a:r>
            <a:endParaRPr lang="ru-RU" b="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100"/>
              </a:lnSpc>
              <a:spcBef>
                <a:spcPts val="450"/>
              </a:spcBef>
              <a:spcAft>
                <a:spcPts val="1500"/>
              </a:spcAft>
              <a:buNone/>
            </a:pPr>
            <a:r>
              <a:rPr lang="ru-RU"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За кремлевскими стенами располагаются правительственные здания, исторические музеи и красивейшие церкви. Центром композиции считают Соборную площадь, где расположились Успенский собор XV века и Архангельский XVI, а также несколько других храмов. Находятся на площади и такие знаменитые достопримечательности, как Царь-колокол и Царь-пушка.</a:t>
            </a:r>
            <a:endParaRPr lang="ru-RU"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D0595645-8759-CB2B-0136-B31AB854B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962" y="1528091"/>
            <a:ext cx="5403238" cy="4716412"/>
          </a:xfrm>
          <a:prstGeom prst="rect">
            <a:avLst/>
          </a:prstGeom>
        </p:spPr>
      </p:pic>
    </p:spTree>
    <p:extLst>
      <p:ext uri="{BB962C8B-B14F-4D97-AF65-F5344CB8AC3E}">
        <p14:creationId xmlns:p14="http://schemas.microsoft.com/office/powerpoint/2010/main" val="4227817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A5DA50C-6667-C98A-9C17-844D827DDD2A}"/>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CC22E1D4-46D2-6E1A-DEA2-B49FF4C6B638}"/>
              </a:ext>
            </a:extLst>
          </p:cNvPr>
          <p:cNvSpPr txBox="1"/>
          <p:nvPr/>
        </p:nvSpPr>
        <p:spPr>
          <a:xfrm>
            <a:off x="5288280" y="1005840"/>
            <a:ext cx="6629400" cy="5337359"/>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Василия Блаженного</a:t>
            </a:r>
            <a:endParaRPr lang="ru-RU"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Версий основания храма Василия блаженного несколько, но большинство историков считают, что он был заложен в 1555 году после разгрома татар и присоединения Казанского ханства. За почти 500 лет храм немалое пережил, а вокруг него появилось множество легенд и баек. Одна из них гласит, что в 1812 году Наполеон Бонапарт так восхитился собором, что пожелал перевезти его во Францию. Осознав невозможность этой затеи, он решил взорвать его, но дождь затушил фитили на пушках. Другая история связана с советским периодом, когда религия подвергалась гонениям. Якобы сам Сталин приказал сохранить собор, когда его сподвижник Лазарь Каганович предложил снести здание и освободить место для демонстраций. Что правда, а что выдумка — трудно сказать, но одно известно точно: храм Василия Блаженного один из красивейших в мире и, определенно, заслуживает вашего внимания.</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id="{637CFAF4-55F9-FBCB-DB0F-D30321B0054C}"/>
              </a:ext>
            </a:extLst>
          </p:cNvPr>
          <p:cNvPicPr>
            <a:picLocks noChangeAspect="1"/>
          </p:cNvPicPr>
          <p:nvPr/>
        </p:nvPicPr>
        <p:blipFill>
          <a:blip r:embed="rId3"/>
          <a:srcRect l="9636" r="45071"/>
          <a:stretch>
            <a:fillRect/>
          </a:stretch>
        </p:blipFill>
        <p:spPr>
          <a:xfrm>
            <a:off x="274320" y="341062"/>
            <a:ext cx="5013960" cy="6302626"/>
          </a:xfrm>
          <a:prstGeom prst="rect">
            <a:avLst/>
          </a:prstGeom>
        </p:spPr>
      </p:pic>
    </p:spTree>
    <p:extLst>
      <p:ext uri="{BB962C8B-B14F-4D97-AF65-F5344CB8AC3E}">
        <p14:creationId xmlns:p14="http://schemas.microsoft.com/office/powerpoint/2010/main" val="4207387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1030695-0234-8D79-6713-A7F45B8568CB}"/>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D1855BB4-E06E-2F56-05CA-FA1983A59B49}"/>
              </a:ext>
            </a:extLst>
          </p:cNvPr>
          <p:cNvSpPr txBox="1"/>
          <p:nvPr/>
        </p:nvSpPr>
        <p:spPr>
          <a:xfrm>
            <a:off x="579120" y="356363"/>
            <a:ext cx="4724400" cy="6145272"/>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Донской монастырь</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После победы над войском крымского хана Газы-Гирея, на месте походной церкви Сергия Радонежского решили возвести собор Донской иконы Божией Матери. Согласно преданию, именно с этой иконой священники обошли русские рубежи обороны, чем и помогли одержать победу. Собор стал лишь первым зданием в обширном монастырском комплексе, появившемся в последующие века. Во время Отечественной войны 1812 года обитель сильно пострадала и была разграблена. В советское же время большую часть зданий отдали под музейные нужды, но в Малом соборе служения продолжались даже в эпоху хрущёвских гонений. В 1990 году Донской монастырь полностью вернулся к православной церкви, после чего в его стенах вновь восстановилась прежняя монашеская жизнь.</a:t>
            </a:r>
            <a:endParaRPr lang="ru-RU"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FB104307-C292-FBFA-52E4-C574FB833937}"/>
              </a:ext>
            </a:extLst>
          </p:cNvPr>
          <p:cNvPicPr>
            <a:picLocks noChangeAspect="1"/>
          </p:cNvPicPr>
          <p:nvPr/>
        </p:nvPicPr>
        <p:blipFill>
          <a:blip r:embed="rId3">
            <a:extLst>
              <a:ext uri="{28A0092B-C50C-407E-A947-70E740481C1C}">
                <a14:useLocalDpi xmlns:a14="http://schemas.microsoft.com/office/drawing/2010/main" val="0"/>
              </a:ext>
            </a:extLst>
          </a:blip>
          <a:srcRect l="33759" t="5196" r="17378" b="10393"/>
          <a:stretch>
            <a:fillRect/>
          </a:stretch>
        </p:blipFill>
        <p:spPr>
          <a:xfrm>
            <a:off x="5882640" y="534544"/>
            <a:ext cx="5364480" cy="5788909"/>
          </a:xfrm>
          <a:prstGeom prst="rect">
            <a:avLst/>
          </a:prstGeom>
        </p:spPr>
      </p:pic>
    </p:spTree>
    <p:extLst>
      <p:ext uri="{BB962C8B-B14F-4D97-AF65-F5344CB8AC3E}">
        <p14:creationId xmlns:p14="http://schemas.microsoft.com/office/powerpoint/2010/main" val="2070356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B4D4970-76B7-389B-2095-5337AA70FB5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F68DE2AE-356B-DA77-19B7-DB9F1FC5B482}"/>
              </a:ext>
            </a:extLst>
          </p:cNvPr>
          <p:cNvSpPr txBox="1"/>
          <p:nvPr/>
        </p:nvSpPr>
        <p:spPr>
          <a:xfrm>
            <a:off x="365760" y="415032"/>
            <a:ext cx="5730240" cy="5606663"/>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Христа Спасителя</a:t>
            </a:r>
            <a:endParaRPr lang="ru-RU"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После победы над Наполеоном, император Александр I распорядился возвести храм во имя Христа Спасителя. Строительство длилось довольно долго по меркам XIX века, поэтому освящение и торжественное открытие состоялось лишь в 1883 году в присутствии уже Александра III. В 1931 году собор взорвали ради Дворца Советов, который так никогда и не был построен. Вместо этого на пустующей территории открыли самый большой в СССР общественный бассейн, но к началу 90-х денег на его обслуживание не было, а прибыли он практически не приносил, из-за чего и был закрыт. В то же время появилось общественное движение за восстановление храма, которое добилось постройки точной копии на прежнем месте. Сегодня храм Христа Спасителя считается главным храмом страны, ведь именно здесь патриарх проводит богослужения</a:t>
            </a:r>
            <a:r>
              <a:rPr lang="ru-RU" sz="1800"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ru-RU"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4800BC56-D4C6-82E5-5333-925EC6C1048D}"/>
              </a:ext>
            </a:extLst>
          </p:cNvPr>
          <p:cNvPicPr>
            <a:picLocks noChangeAspect="1"/>
          </p:cNvPicPr>
          <p:nvPr/>
        </p:nvPicPr>
        <p:blipFill>
          <a:blip r:embed="rId3">
            <a:extLst>
              <a:ext uri="{28A0092B-C50C-407E-A947-70E740481C1C}">
                <a14:useLocalDpi xmlns:a14="http://schemas.microsoft.com/office/drawing/2010/main" val="0"/>
              </a:ext>
            </a:extLst>
          </a:blip>
          <a:srcRect l="26258" t="18247" r="28848" b="9777"/>
          <a:stretch>
            <a:fillRect/>
          </a:stretch>
        </p:blipFill>
        <p:spPr>
          <a:xfrm>
            <a:off x="6214989" y="415032"/>
            <a:ext cx="5504571" cy="5714368"/>
          </a:xfrm>
          <a:prstGeom prst="rect">
            <a:avLst/>
          </a:prstGeom>
        </p:spPr>
      </p:pic>
    </p:spTree>
    <p:extLst>
      <p:ext uri="{BB962C8B-B14F-4D97-AF65-F5344CB8AC3E}">
        <p14:creationId xmlns:p14="http://schemas.microsoft.com/office/powerpoint/2010/main" val="647292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AA0A92CF-EE00-F8AC-D0B1-2E4F7C53B613}"/>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8C42CFAC-1050-D1F7-1B42-FFC5A1EBF29C}"/>
              </a:ext>
            </a:extLst>
          </p:cNvPr>
          <p:cNvSpPr txBox="1"/>
          <p:nvPr/>
        </p:nvSpPr>
        <p:spPr>
          <a:xfrm>
            <a:off x="6233160" y="822960"/>
            <a:ext cx="5151120" cy="5337359"/>
          </a:xfrm>
          <a:prstGeom prst="rect">
            <a:avLst/>
          </a:prstGeom>
          <a:noFill/>
        </p:spPr>
        <p:txBody>
          <a:bodyPr wrap="square">
            <a:spAutoFit/>
          </a:bodyPr>
          <a:lstStyle/>
          <a:p>
            <a:pPr algn="ctr">
              <a:lnSpc>
                <a:spcPts val="2100"/>
              </a:lnSpc>
              <a:spcBef>
                <a:spcPts val="2550"/>
              </a:spcBef>
              <a:spcAft>
                <a:spcPts val="450"/>
              </a:spcAft>
              <a:buNone/>
            </a:pPr>
            <a:r>
              <a:rPr lang="ru-RU" sz="32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Большой театр</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Большой театр — это главный театр России и один из самых значимых во всём мире. Именно его здание изображено на 100-рублевой купюре и нескольких почтовых марках, а на его сцене выступали самые именитые актеры и оперные певцы России. За всю историю на подмостках Большого театра поставили больше 800 спектаклей по пьесам русских и зарубежных драматургов. Во многом прежний репертуар сохранился и сегодня, поэтому каждый зритель имеет возможность увидеть постановки, которые показывали 100 и 200 лет назад. Само здание является историческим и архитектурным памятником, представляя собой один из лучших примеров классицизма. Про внутреннее убранство можно говорить вечно, ведь от красоты зрительного зала трудно не остаться под впечатлением</a:t>
            </a:r>
            <a:r>
              <a:rPr lang="ru-RU" sz="1800"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ru-RU"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49B14AA2-432A-C100-7E90-75D71902C8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658" y="1104435"/>
            <a:ext cx="5768342" cy="4774408"/>
          </a:xfrm>
          <a:prstGeom prst="rect">
            <a:avLst/>
          </a:prstGeom>
        </p:spPr>
      </p:pic>
    </p:spTree>
    <p:extLst>
      <p:ext uri="{BB962C8B-B14F-4D97-AF65-F5344CB8AC3E}">
        <p14:creationId xmlns:p14="http://schemas.microsoft.com/office/powerpoint/2010/main" val="803182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5A4ECC4-6A65-EA33-BE43-22400C2623E7}"/>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F867CA56-D2D0-2CBC-2409-6304DDA4BBFD}"/>
              </a:ext>
            </a:extLst>
          </p:cNvPr>
          <p:cNvSpPr txBox="1"/>
          <p:nvPr/>
        </p:nvSpPr>
        <p:spPr>
          <a:xfrm>
            <a:off x="365760" y="630876"/>
            <a:ext cx="5379720" cy="6145272"/>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Музей-заповедник "Коломенское"</a:t>
            </a:r>
            <a:endParaRPr lang="ru-RU" sz="2800" b="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Некогда дворцовое село Коломенское было царской резиденцией, а с 1923 года имеет статус музея-заповедника. Большинство построек появились в допетровские времена, посему являются одними из последних представителей древнерусского зодчества. Один из самых значимых архитектурных памятников — это церковь Вознесения Господня, построенная в первой половине XVI века в честь рождения будущего царя Руси Ивана Грозного. Вторым по значимости считается дворец царя Алексея Романова, возведенный в 1666 году. К сожалению, до наших дней дошла лишь реконструкция, так как при Екатерине II здание снесли ради строительства нового дворца. Кроме перечисленных достопримечательностей, в Коломенском ещё много древностей и интересных мест</a:t>
            </a:r>
            <a:r>
              <a:rPr lang="ru-RU" sz="2000"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ru-RU"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B77CC24D-E03A-1E17-E809-0E0B0A4B02A9}"/>
              </a:ext>
            </a:extLst>
          </p:cNvPr>
          <p:cNvPicPr>
            <a:picLocks noChangeAspect="1"/>
          </p:cNvPicPr>
          <p:nvPr/>
        </p:nvPicPr>
        <p:blipFill>
          <a:blip r:embed="rId3">
            <a:extLst>
              <a:ext uri="{28A0092B-C50C-407E-A947-70E740481C1C}">
                <a14:useLocalDpi xmlns:a14="http://schemas.microsoft.com/office/drawing/2010/main" val="0"/>
              </a:ext>
            </a:extLst>
          </a:blip>
          <a:srcRect t="9199" b="15111"/>
          <a:stretch>
            <a:fillRect/>
          </a:stretch>
        </p:blipFill>
        <p:spPr>
          <a:xfrm>
            <a:off x="5867400" y="630876"/>
            <a:ext cx="5958840" cy="5815644"/>
          </a:xfrm>
          <a:prstGeom prst="rect">
            <a:avLst/>
          </a:prstGeom>
        </p:spPr>
      </p:pic>
    </p:spTree>
    <p:extLst>
      <p:ext uri="{BB962C8B-B14F-4D97-AF65-F5344CB8AC3E}">
        <p14:creationId xmlns:p14="http://schemas.microsoft.com/office/powerpoint/2010/main" val="3033398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802A4DE0-D5CC-E8A6-46E9-5917948442DC}"/>
              </a:ext>
            </a:extLst>
          </p:cNvPr>
          <p:cNvPicPr>
            <a:picLocks noChangeAspect="1"/>
          </p:cNvPicPr>
          <p:nvPr/>
        </p:nvPicPr>
        <p:blipFill>
          <a:blip r:embed="rId3"/>
          <a:stretch>
            <a:fillRect/>
          </a:stretch>
        </p:blipFill>
        <p:spPr>
          <a:xfrm>
            <a:off x="0" y="0"/>
            <a:ext cx="12192000" cy="6857999"/>
          </a:xfrm>
          <a:prstGeom prst="rect">
            <a:avLst/>
          </a:prstGeom>
        </p:spPr>
      </p:pic>
      <p:sp>
        <p:nvSpPr>
          <p:cNvPr id="7" name="TextBox 6">
            <a:extLst>
              <a:ext uri="{FF2B5EF4-FFF2-40B4-BE49-F238E27FC236}">
                <a16:creationId xmlns:a16="http://schemas.microsoft.com/office/drawing/2014/main" id="{A5C7D559-563A-8B98-98AC-DB844BD2DBE4}"/>
              </a:ext>
            </a:extLst>
          </p:cNvPr>
          <p:cNvSpPr txBox="1"/>
          <p:nvPr/>
        </p:nvSpPr>
        <p:spPr>
          <a:xfrm>
            <a:off x="6096000" y="685798"/>
            <a:ext cx="5654040" cy="6145272"/>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Старый вокзал</a:t>
            </a:r>
            <a:endParaRPr lang="ru-RU"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Когда-то именно это здание было первым, что видели все прибывающие в Екатеринбург на поездах, но сегодня Старый вокзал уже не используется по прямому назначению. Здание было построено в 1878 году, а за 360 километров от Екатеринбурга — в Перми — можно найти «брата-близнеца» — вокзал, построенный по тому же проекту. Пассажиропоток на Старом вокзале стал заметно меньше ещё в 1914 году, так как была построена новая железнодорожная станция, а эту стали использовать для обслуживания военных поездов. В начале двухтысячных здание подверглось комплексной реставрации, а внутри открыли музей, посвященный истории развития Свердловской железной дороги. Экспозиция разделена на две части, одна из которых рассказывает о технической части, а вторая погружает в историю железнодорожного дела. Не стоит упускать и тот факт, что сам вид здания Старого вокзала будет интересен для всех, кто увлекается дореволюционной архитектурой</a:t>
            </a:r>
            <a:r>
              <a:rPr lang="ru-RU" sz="1800" kern="0" dirty="0">
                <a:solidFill>
                  <a:srgbClr val="000000"/>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ru-RU"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Рисунок 8">
            <a:extLst>
              <a:ext uri="{FF2B5EF4-FFF2-40B4-BE49-F238E27FC236}">
                <a16:creationId xmlns:a16="http://schemas.microsoft.com/office/drawing/2014/main" id="{6C092E89-3822-BC38-6104-1E0CB6ABC00A}"/>
              </a:ext>
            </a:extLst>
          </p:cNvPr>
          <p:cNvPicPr>
            <a:picLocks noChangeAspect="1"/>
          </p:cNvPicPr>
          <p:nvPr/>
        </p:nvPicPr>
        <p:blipFill>
          <a:blip r:embed="rId4">
            <a:extLst>
              <a:ext uri="{28A0092B-C50C-407E-A947-70E740481C1C}">
                <a14:useLocalDpi xmlns:a14="http://schemas.microsoft.com/office/drawing/2010/main" val="0"/>
              </a:ext>
            </a:extLst>
          </a:blip>
          <a:srcRect l="-1770" t="24638" r="1770" b="23188"/>
          <a:stretch>
            <a:fillRect/>
          </a:stretch>
        </p:blipFill>
        <p:spPr>
          <a:xfrm>
            <a:off x="-4233" y="1097280"/>
            <a:ext cx="6100233" cy="5074922"/>
          </a:xfrm>
          <a:prstGeom prst="rect">
            <a:avLst/>
          </a:prstGeom>
        </p:spPr>
      </p:pic>
    </p:spTree>
    <p:extLst>
      <p:ext uri="{BB962C8B-B14F-4D97-AF65-F5344CB8AC3E}">
        <p14:creationId xmlns:p14="http://schemas.microsoft.com/office/powerpoint/2010/main" val="593534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47EB435-A1FA-BEBF-853A-D17079492FE9}"/>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B010A4E5-3512-49AA-0D83-75DA1E230B40}"/>
              </a:ext>
            </a:extLst>
          </p:cNvPr>
          <p:cNvSpPr txBox="1"/>
          <p:nvPr/>
        </p:nvSpPr>
        <p:spPr>
          <a:xfrm>
            <a:off x="213360" y="365760"/>
            <a:ext cx="5669280" cy="6414577"/>
          </a:xfrm>
          <a:prstGeom prst="rect">
            <a:avLst/>
          </a:prstGeom>
          <a:noFill/>
        </p:spPr>
        <p:txBody>
          <a:bodyPr wrap="square">
            <a:spAutoFit/>
          </a:bodyPr>
          <a:lstStyle/>
          <a:p>
            <a:pPr algn="ctr">
              <a:lnSpc>
                <a:spcPts val="2100"/>
              </a:lnSpc>
              <a:spcBef>
                <a:spcPts val="2550"/>
              </a:spcBef>
              <a:spcAft>
                <a:spcPts val="450"/>
              </a:spcAft>
              <a:buNone/>
            </a:pPr>
            <a:r>
              <a:rPr lang="ru-RU" sz="2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на Крови</a:t>
            </a:r>
            <a:endParaRPr lang="ru-RU" sz="2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100"/>
              </a:lnSpc>
              <a:spcBef>
                <a:spcPts val="450"/>
              </a:spcBef>
              <a:spcAft>
                <a:spcPts val="1500"/>
              </a:spcAft>
              <a:buNone/>
            </a:pPr>
            <a:r>
              <a:rPr lang="ru-RU" sz="20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Храм на Крови был построен чуть меньше двадцати лет назад и не славится богатой историей, в отличие от места, где он стоит. С конца 1880-х и по 17 сентября 1977 года здесь находился дом, построенный Н. Н. Ипатьевым — русским офицером и инженером. В 1918 году здесь на протяжении 78 дней под арестом содержался Николай II, его жена и дети, а 17 июля 1918 царскую семью и 4-х слуг расстреляли большевики в полуподвальном помещении дома Ипатьева. Позднее в доме размещался музей и архив, а в 1977 году его снесли, так как среди населения стало популярным приходить к месту гибели царской семьи, ставить свечи и молиться, что в СССР было сродни государственной измене. И всё же Союз распался, а память о последнем императоре, каким бы ни было его правление, сохранилась. Ежегодно 17 июля у храма на Крови совершается божественная литургия, призванная почтить память императорской семьи.</a:t>
            </a:r>
            <a:endParaRPr lang="ru-RU" sz="2000" b="1"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18EA469F-33AF-12E0-B9D4-6F5DBF6FF477}"/>
              </a:ext>
            </a:extLst>
          </p:cNvPr>
          <p:cNvPicPr>
            <a:picLocks noChangeAspect="1"/>
          </p:cNvPicPr>
          <p:nvPr/>
        </p:nvPicPr>
        <p:blipFill>
          <a:blip r:embed="rId3">
            <a:extLst>
              <a:ext uri="{28A0092B-C50C-407E-A947-70E740481C1C}">
                <a14:useLocalDpi xmlns:a14="http://schemas.microsoft.com/office/drawing/2010/main" val="0"/>
              </a:ext>
            </a:extLst>
          </a:blip>
          <a:srcRect l="14644" r="13967"/>
          <a:stretch>
            <a:fillRect/>
          </a:stretch>
        </p:blipFill>
        <p:spPr>
          <a:xfrm>
            <a:off x="5970611" y="642640"/>
            <a:ext cx="5942520" cy="5803880"/>
          </a:xfrm>
          <a:prstGeom prst="rect">
            <a:avLst/>
          </a:prstGeom>
        </p:spPr>
      </p:pic>
    </p:spTree>
    <p:extLst>
      <p:ext uri="{BB962C8B-B14F-4D97-AF65-F5344CB8AC3E}">
        <p14:creationId xmlns:p14="http://schemas.microsoft.com/office/powerpoint/2010/main" val="26190619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TotalTime>
  <Words>1898</Words>
  <Application>Microsoft Office PowerPoint</Application>
  <PresentationFormat>Широкоэкранный</PresentationFormat>
  <Paragraphs>39</Paragraphs>
  <Slides>15</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15</vt:i4>
      </vt:variant>
    </vt:vector>
  </HeadingPairs>
  <TitlesOfParts>
    <vt:vector size="21" baseType="lpstr">
      <vt:lpstr>Arial</vt:lpstr>
      <vt:lpstr>Calibri</vt:lpstr>
      <vt:lpstr>Calibri Light</vt:lpstr>
      <vt:lpstr>Segoe UI</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Наталья</dc:creator>
  <cp:lastModifiedBy>Наталья</cp:lastModifiedBy>
  <cp:revision>1</cp:revision>
  <dcterms:created xsi:type="dcterms:W3CDTF">2025-10-21T02:59:08Z</dcterms:created>
  <dcterms:modified xsi:type="dcterms:W3CDTF">2025-10-21T11:21:34Z</dcterms:modified>
</cp:coreProperties>
</file>