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79" r:id="rId5"/>
    <p:sldId id="295" r:id="rId6"/>
    <p:sldId id="263" r:id="rId7"/>
    <p:sldId id="292" r:id="rId8"/>
    <p:sldId id="314" r:id="rId9"/>
    <p:sldId id="294" r:id="rId10"/>
    <p:sldId id="307" r:id="rId11"/>
    <p:sldId id="266" r:id="rId12"/>
    <p:sldId id="310" r:id="rId13"/>
    <p:sldId id="309" r:id="rId14"/>
    <p:sldId id="312" r:id="rId15"/>
    <p:sldId id="306" r:id="rId16"/>
    <p:sldId id="298" r:id="rId17"/>
    <p:sldId id="300" r:id="rId18"/>
    <p:sldId id="302" r:id="rId19"/>
    <p:sldId id="288" r:id="rId20"/>
    <p:sldId id="280" r:id="rId21"/>
    <p:sldId id="281" r:id="rId22"/>
    <p:sldId id="318" r:id="rId23"/>
    <p:sldId id="304" r:id="rId24"/>
    <p:sldId id="308" r:id="rId25"/>
    <p:sldId id="316" r:id="rId26"/>
    <p:sldId id="319" r:id="rId27"/>
    <p:sldId id="320" r:id="rId28"/>
    <p:sldId id="297" r:id="rId29"/>
    <p:sldId id="270" r:id="rId30"/>
    <p:sldId id="317" r:id="rId31"/>
    <p:sldId id="283" r:id="rId32"/>
    <p:sldId id="291" r:id="rId33"/>
  </p:sldIdLst>
  <p:sldSz cx="9906000" cy="6858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974" autoAdjust="0"/>
  </p:normalViewPr>
  <p:slideViewPr>
    <p:cSldViewPr snapToGrid="0">
      <p:cViewPr varScale="1">
        <p:scale>
          <a:sx n="111" d="100"/>
          <a:sy n="111" d="100"/>
        </p:scale>
        <p:origin x="-1236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1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CD48E-C68B-4F23-9D19-7FA6B1EB06CC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5675" y="1241425"/>
            <a:ext cx="4849813" cy="3357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4"/>
            <a:ext cx="5408930" cy="39148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4"/>
            <a:ext cx="2929837" cy="498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C697D-90F9-420A-92D7-83DB5CE59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412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679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226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193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120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6853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896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33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6348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763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879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277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27094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10102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859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6017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5235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6375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6716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5996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4935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79240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9255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9157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9786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34469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6619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2158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504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463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3950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8720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5675" y="1241425"/>
            <a:ext cx="4849813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9C697D-90F9-420A-92D7-83DB5CE595C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796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78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298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012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26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902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247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8581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89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00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76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514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>
                <a:alpha val="3000"/>
              </a:srgbClr>
            </a:gs>
            <a:gs pos="13000">
              <a:srgbClr val="00B0F0">
                <a:alpha val="6000"/>
              </a:srgbClr>
            </a:gs>
            <a:gs pos="28000">
              <a:schemeClr val="accent2">
                <a:lumMod val="20000"/>
                <a:lumOff val="80000"/>
                <a:alpha val="67000"/>
              </a:schemeClr>
            </a:gs>
            <a:gs pos="54000">
              <a:schemeClr val="bg1">
                <a:alpha val="64000"/>
              </a:schemeClr>
            </a:gs>
            <a:gs pos="75000">
              <a:schemeClr val="accent4">
                <a:lumMod val="45000"/>
                <a:lumOff val="55000"/>
                <a:alpha val="19000"/>
              </a:schemeClr>
            </a:gs>
            <a:gs pos="88000">
              <a:srgbClr val="00B0F0">
                <a:lumMod val="69000"/>
                <a:lumOff val="31000"/>
                <a:alpha val="15000"/>
              </a:srgb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9AD9B-320B-455C-A4D4-6790D8C4259A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57166-8F0D-4A8C-A6D8-719D41D277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766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sbermegamarket.ru/info/eula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5385" y="3829890"/>
            <a:ext cx="7429500" cy="165576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покупки товаров на маркетплейсах</a:t>
            </a:r>
            <a:endParaRPr lang="ru-RU" sz="4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6828" y="5156527"/>
            <a:ext cx="8444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Управление Роспотребнадзора по Свердловской области,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ФБУЗ «Центр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гигиены и эпидемиологии по Свердловской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области», 2022 г.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3738" y="114301"/>
            <a:ext cx="5859458" cy="382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77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65514" y="272004"/>
            <a:ext cx="70212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Продажа товаров на сайте интернет-магазина 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48" y="993733"/>
            <a:ext cx="8752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сайте интернет-магазина товары обычно продаются только одним продавцом. Информация о продавце должна быть указана на сайте.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5757" y="2023237"/>
            <a:ext cx="6967577" cy="4502266"/>
          </a:xfrm>
          <a:prstGeom prst="rect">
            <a:avLst/>
          </a:prstGeom>
        </p:spPr>
      </p:pic>
      <p:sp>
        <p:nvSpPr>
          <p:cNvPr id="7" name="Стрелка вверх 6"/>
          <p:cNvSpPr/>
          <p:nvPr/>
        </p:nvSpPr>
        <p:spPr>
          <a:xfrm rot="4357017">
            <a:off x="1451358" y="5998382"/>
            <a:ext cx="673239" cy="787269"/>
          </a:xfrm>
          <a:prstGeom prst="up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28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3955" y="1677489"/>
            <a:ext cx="7599802" cy="49409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7686" y="477160"/>
            <a:ext cx="8049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Оплата товаров производится непосредственно продавцу товара безналичным способом на сайте либо наличными денежными средствами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6186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8072" y="532564"/>
            <a:ext cx="8245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Продавец товара предоставляет услуги по доставке товара.  </a:t>
            </a:r>
          </a:p>
          <a:p>
            <a:pPr algn="ctr"/>
            <a:r>
              <a:rPr lang="ru-RU" sz="2400" dirty="0" smtClean="0"/>
              <a:t>Обычно бесплатным способом является самовывоз из пункта доставки или магазина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4359" y="1732892"/>
            <a:ext cx="466665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99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9765" y="371789"/>
            <a:ext cx="7519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Ответственность продавца перед потребителем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036" y="1125417"/>
            <a:ext cx="910317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/>
              <a:t>Потребитель вправе обратиться в интернет-магазин с претензией при нарушении его прав: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Предоставлена недостоверная информация о товаре,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Товар продан с недостатком,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Нарушен срок доставки товара.  </a:t>
            </a:r>
          </a:p>
          <a:p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При этом продавец будет нести ответственность перед потребителем даже, если товар был поврежден в процессе доставки или срок доставки нарушен по вине транспортной компании. 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Потребитель вправе также отказаться от товара, приобретенного по «Интернету», и возвратить его, возместив продавцу расходы на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доставку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возвращенного товара.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6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946" y="1781883"/>
            <a:ext cx="83765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</a:t>
            </a:r>
            <a:r>
              <a:rPr lang="ru-RU" sz="2400" dirty="0" smtClean="0"/>
              <a:t> Законе РФ «О защите прав потребителей»</a:t>
            </a:r>
            <a:r>
              <a:rPr lang="ru-RU" sz="2400" dirty="0"/>
              <a:t> закреплено </a:t>
            </a:r>
            <a:r>
              <a:rPr lang="ru-RU" sz="2400" dirty="0" smtClean="0"/>
              <a:t>понятие владельца </a:t>
            </a:r>
            <a:r>
              <a:rPr lang="ru-RU" sz="2400" dirty="0" err="1"/>
              <a:t>агрегатора</a:t>
            </a:r>
            <a:r>
              <a:rPr lang="ru-RU" sz="2400" dirty="0"/>
              <a:t> </a:t>
            </a:r>
            <a:r>
              <a:rPr lang="ru-RU" sz="2400" dirty="0" smtClean="0"/>
              <a:t>информации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- «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маркетплейс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соответствует требованиям,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указанным в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Законе, он будет являться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агрегатором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информации и нести ответственность перед потребителем.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4593" y="4126622"/>
            <a:ext cx="85112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На сайте </a:t>
            </a:r>
            <a:r>
              <a:rPr lang="ru-RU" sz="2800" b="1" dirty="0" err="1">
                <a:solidFill>
                  <a:prstClr val="black"/>
                </a:solidFill>
              </a:rPr>
              <a:t>маркетплейса</a:t>
            </a:r>
            <a:r>
              <a:rPr lang="ru-RU" sz="2800" b="1" dirty="0">
                <a:solidFill>
                  <a:prstClr val="black"/>
                </a:solidFill>
              </a:rPr>
              <a:t> может быть </a:t>
            </a:r>
            <a:r>
              <a:rPr lang="ru-RU" sz="2800" b="1" dirty="0" smtClean="0">
                <a:solidFill>
                  <a:prstClr val="black"/>
                </a:solidFill>
              </a:rPr>
              <a:t>размещена информация </a:t>
            </a:r>
            <a:r>
              <a:rPr lang="ru-RU" sz="2800" b="1" dirty="0">
                <a:solidFill>
                  <a:prstClr val="black"/>
                </a:solidFill>
              </a:rPr>
              <a:t>о том, является ли он </a:t>
            </a:r>
            <a:r>
              <a:rPr lang="ru-RU" sz="2800" b="1" dirty="0" err="1">
                <a:solidFill>
                  <a:prstClr val="black"/>
                </a:solidFill>
              </a:rPr>
              <a:t>агрегатором</a:t>
            </a:r>
            <a:r>
              <a:rPr lang="ru-RU" sz="2800" b="1" dirty="0">
                <a:solidFill>
                  <a:prstClr val="black"/>
                </a:solidFill>
              </a:rPr>
              <a:t> – </a:t>
            </a:r>
            <a:r>
              <a:rPr lang="ru-RU" sz="2800" i="1" dirty="0">
                <a:solidFill>
                  <a:prstClr val="black"/>
                </a:solidFill>
              </a:rPr>
              <a:t>например, в пользовательском соглашении, Условиях использования сайта и другое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041072" y="422032"/>
            <a:ext cx="6319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Продажа товаров на «маркетплейсах»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21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689" y="5176005"/>
            <a:ext cx="11888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prstClr val="black"/>
                </a:solidFill>
              </a:rPr>
              <a:t>Информация с сайта </a:t>
            </a:r>
            <a:r>
              <a:rPr lang="en-US" sz="2400" dirty="0" smtClean="0">
                <a:solidFill>
                  <a:prstClr val="black"/>
                </a:solidFill>
                <a:hlinkClick r:id="rId3"/>
              </a:rPr>
              <a:t>https</a:t>
            </a:r>
            <a:r>
              <a:rPr lang="en-US" sz="2400" dirty="0">
                <a:solidFill>
                  <a:prstClr val="black"/>
                </a:solidFill>
                <a:hlinkClick r:id="rId3"/>
              </a:rPr>
              <a:t>://sbermegamarket.ru/info/eula</a:t>
            </a:r>
            <a:r>
              <a:rPr lang="en-US" sz="2400" dirty="0" smtClean="0">
                <a:solidFill>
                  <a:prstClr val="black"/>
                </a:solidFill>
                <a:hlinkClick r:id="rId3"/>
              </a:rPr>
              <a:t>/</a:t>
            </a:r>
            <a:r>
              <a:rPr lang="ru-RU" sz="2400" dirty="0" smtClean="0">
                <a:solidFill>
                  <a:prstClr val="black"/>
                </a:solidFill>
              </a:rPr>
              <a:t> - Условия использования сайта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622" y="1085850"/>
            <a:ext cx="9842379" cy="333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017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77627" y="534256"/>
            <a:ext cx="8543925" cy="63699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покупки товаров на сайтах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агрегаторов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7627" y="1359441"/>
            <a:ext cx="818768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</a:rPr>
              <a:t>продавцы  - обычные магазины, онлайн - магазины - выставляют </a:t>
            </a:r>
            <a:r>
              <a:rPr lang="ru-RU" sz="2400" b="1" dirty="0">
                <a:solidFill>
                  <a:prstClr val="black"/>
                </a:solidFill>
              </a:rPr>
              <a:t>информацию о продаваемом товаре</a:t>
            </a:r>
            <a:r>
              <a:rPr lang="ru-RU" sz="2400" b="1" dirty="0" smtClean="0">
                <a:solidFill>
                  <a:prstClr val="black"/>
                </a:solidFill>
              </a:rPr>
              <a:t>;</a:t>
            </a:r>
          </a:p>
          <a:p>
            <a:pPr lvl="0" algn="just"/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</a:rPr>
              <a:t>покупатели выбирают товары из разных предложений,</a:t>
            </a:r>
          </a:p>
          <a:p>
            <a:pPr lvl="0" algn="just"/>
            <a:endParaRPr lang="ru-RU" sz="2400" b="1" dirty="0" smtClean="0">
              <a:solidFill>
                <a:prstClr val="black"/>
              </a:solidFill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</a:rPr>
              <a:t>заключают </a:t>
            </a:r>
            <a:r>
              <a:rPr lang="ru-RU" sz="2400" b="1" dirty="0">
                <a:solidFill>
                  <a:prstClr val="black"/>
                </a:solidFill>
              </a:rPr>
              <a:t>с продавцами договор купли-продажи (в электронной форме);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lvl="0" algn="just"/>
            <a:endParaRPr lang="ru-RU" sz="2400" b="1" dirty="0">
              <a:solidFill>
                <a:prstClr val="black"/>
              </a:solidFill>
            </a:endParaRPr>
          </a:p>
          <a:p>
            <a:pPr lvl="0" algn="just"/>
            <a:r>
              <a:rPr lang="ru-RU" sz="2400" b="1" dirty="0">
                <a:solidFill>
                  <a:prstClr val="black"/>
                </a:solidFill>
              </a:rPr>
              <a:t>- осуществляется предварительная оплата товара первоначально </a:t>
            </a:r>
            <a:r>
              <a:rPr lang="ru-RU" sz="2400" b="1" u="sng" dirty="0">
                <a:solidFill>
                  <a:srgbClr val="5B9BD5">
                    <a:lumMod val="50000"/>
                  </a:srgbClr>
                </a:solidFill>
              </a:rPr>
              <a:t>на счет владельца </a:t>
            </a:r>
            <a:r>
              <a:rPr lang="ru-RU" sz="2400" b="1" u="sng" dirty="0" err="1">
                <a:solidFill>
                  <a:srgbClr val="5B9BD5">
                    <a:lumMod val="50000"/>
                  </a:srgbClr>
                </a:solidFill>
              </a:rPr>
              <a:t>агрегатора</a:t>
            </a:r>
            <a:r>
              <a:rPr lang="ru-RU" sz="2400" b="1" u="sng" dirty="0">
                <a:solidFill>
                  <a:srgbClr val="5B9BD5">
                    <a:lumMod val="50000"/>
                  </a:srgbClr>
                </a:solidFill>
              </a:rPr>
              <a:t>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298745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7942" y="434341"/>
            <a:ext cx="8488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</a:rPr>
              <a:t>На сайте </a:t>
            </a:r>
            <a:r>
              <a:rPr lang="ru-RU" sz="2800" b="1" dirty="0" err="1" smtClean="0">
                <a:solidFill>
                  <a:srgbClr val="70AD47">
                    <a:lumMod val="50000"/>
                  </a:srgbClr>
                </a:solidFill>
              </a:rPr>
              <a:t>агрегатора</a:t>
            </a:r>
            <a:r>
              <a:rPr lang="ru-RU" sz="2800" b="1" dirty="0" smtClean="0">
                <a:solidFill>
                  <a:srgbClr val="70AD47">
                    <a:lumMod val="50000"/>
                  </a:srgbClr>
                </a:solidFill>
              </a:rPr>
              <a:t> должна быть размещена достоверная информация о продавце товара :  </a:t>
            </a:r>
            <a:endParaRPr lang="ru-RU" sz="2800" b="1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0827" y="2108835"/>
            <a:ext cx="81910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</a:rPr>
              <a:t>-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фирменное наименование (наименование);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место нахождения (адрес);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режим работы;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государственный регистрационный номер записи о создании юридического лица;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фамилию, имя, отчество (если имеется);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государственный регистрационный номер записи о государственной регистрации физического лица в качестве индивидуального предпринимателя);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</a:rPr>
              <a:t>- информацию об изменении вышеуказанных сведений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  <a:endParaRPr lang="ru-RU" sz="2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66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190" y="80010"/>
            <a:ext cx="8912005" cy="6634678"/>
          </a:xfrm>
          <a:prstGeom prst="rect">
            <a:avLst/>
          </a:prstGeom>
        </p:spPr>
      </p:pic>
      <p:sp>
        <p:nvSpPr>
          <p:cNvPr id="3" name="Стрелка вверх 2"/>
          <p:cNvSpPr/>
          <p:nvPr/>
        </p:nvSpPr>
        <p:spPr>
          <a:xfrm rot="1980247">
            <a:off x="5541370" y="4662206"/>
            <a:ext cx="904642" cy="1397436"/>
          </a:xfrm>
          <a:prstGeom prst="upArrow">
            <a:avLst>
              <a:gd name="adj1" fmla="val 50000"/>
              <a:gd name="adj2" fmla="val 4406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0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171" y="549496"/>
            <a:ext cx="59367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Оплата товаров на сайте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агрегатора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осуществляется следующими способами:</a:t>
            </a:r>
          </a:p>
          <a:p>
            <a:endParaRPr lang="ru-RU" sz="2400" dirty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Безналичным расчетом на сайте,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Наличными денежными средствами в пункте выдачи товаров либо курьеру, в случае доставки товара на дом.</a:t>
            </a:r>
          </a:p>
          <a:p>
            <a:pPr indent="361950"/>
            <a:r>
              <a:rPr lang="ru-RU" sz="2400" b="1" dirty="0" smtClean="0">
                <a:solidFill>
                  <a:srgbClr val="C00000"/>
                </a:solidFill>
              </a:rPr>
              <a:t>В любом случае денежные средства потребителя поступают на счет </a:t>
            </a:r>
            <a:r>
              <a:rPr lang="ru-RU" sz="2400" b="1" dirty="0" err="1" smtClean="0">
                <a:solidFill>
                  <a:srgbClr val="C00000"/>
                </a:solidFill>
              </a:rPr>
              <a:t>агрегатора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</a:p>
          <a:p>
            <a:pPr marL="285750" indent="-285750">
              <a:buFontTx/>
              <a:buChar char="-"/>
            </a:pPr>
            <a:endParaRPr lang="ru-RU" sz="2400" dirty="0"/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оплату товара обычно входит стоимость услуг по доставке товара. </a:t>
            </a:r>
            <a:r>
              <a:rPr lang="ru-RU" sz="2400" dirty="0" smtClean="0"/>
              <a:t>При этом доставка осуществляется либо самим </a:t>
            </a:r>
            <a:r>
              <a:rPr lang="ru-RU" sz="2400" dirty="0" err="1" smtClean="0"/>
              <a:t>агрегатором</a:t>
            </a:r>
            <a:r>
              <a:rPr lang="ru-RU" sz="2400" dirty="0" smtClean="0"/>
              <a:t> – например, до пункта выдачи, либо силами продавца товара.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1891" y="1851568"/>
            <a:ext cx="3065546" cy="373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574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6869" y="510967"/>
            <a:ext cx="68485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Всемирный день прав потребителей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отмечается 15 марта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0811" y="2083207"/>
            <a:ext cx="841557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 2022 г. Международной </a:t>
            </a:r>
            <a:r>
              <a:rPr lang="ru-RU" sz="3200" b="1" dirty="0"/>
              <a:t>Федерацией потребительских </a:t>
            </a:r>
            <a:r>
              <a:rPr lang="ru-RU" sz="3200" b="1" dirty="0" smtClean="0"/>
              <a:t>организаций  </a:t>
            </a:r>
            <a:endParaRPr lang="ru-RU" sz="3200" b="1" dirty="0"/>
          </a:p>
          <a:p>
            <a:pPr algn="ctr"/>
            <a:r>
              <a:rPr lang="ru-RU" sz="3200" b="1" dirty="0" err="1"/>
              <a:t>Consumers</a:t>
            </a:r>
            <a:r>
              <a:rPr lang="ru-RU" sz="3200" b="1" dirty="0"/>
              <a:t> </a:t>
            </a:r>
            <a:r>
              <a:rPr lang="ru-RU" sz="3200" b="1" dirty="0" err="1"/>
              <a:t>International</a:t>
            </a:r>
            <a:r>
              <a:rPr lang="ru-RU" sz="3200" b="1" dirty="0"/>
              <a:t> (CI) объявлен девиз Всемирного дня прав потребителей: </a:t>
            </a:r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Справедливые цифровые финансовые услуги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2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Fair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Finance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975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2706" y="627370"/>
            <a:ext cx="8553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Отличия сайтов -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агрегаторов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информации от онлайн – магазина: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7431" y="2937082"/>
            <a:ext cx="4538395" cy="3352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865" y="1508421"/>
            <a:ext cx="48027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- Агрегатор </a:t>
            </a:r>
            <a:r>
              <a:rPr lang="ru-RU" sz="2400" dirty="0"/>
              <a:t> - огромная площадка, на которой предлагают свои товары разные интернет-магазины. Тогда как в интернет-магазине , чаще всего, один продавец товаров.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/>
              <a:t>- Денежные средства потребителя получает сначала владелец </a:t>
            </a:r>
            <a:r>
              <a:rPr lang="ru-RU" sz="2400" b="1" dirty="0" err="1" smtClean="0"/>
              <a:t>агрегатора</a:t>
            </a:r>
            <a:r>
              <a:rPr lang="ru-RU" sz="2400" b="1" dirty="0" smtClean="0"/>
              <a:t> информации. </a:t>
            </a:r>
            <a:r>
              <a:rPr lang="ru-RU" sz="2400" dirty="0" smtClean="0"/>
              <a:t>Затем он осуществляет расчеты с продавцами. В интернет-магазине средства получает непосредственно продавец.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958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663" y="610732"/>
            <a:ext cx="886896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Владелец </a:t>
            </a:r>
            <a:r>
              <a:rPr lang="ru-RU" sz="3200" b="1" dirty="0" err="1">
                <a:solidFill>
                  <a:srgbClr val="C00000"/>
                </a:solidFill>
              </a:rPr>
              <a:t>агрегатора</a:t>
            </a:r>
            <a:r>
              <a:rPr lang="ru-RU" sz="3200" b="1" dirty="0">
                <a:solidFill>
                  <a:srgbClr val="C00000"/>
                </a:solidFill>
              </a:rPr>
              <a:t> информации не является </a:t>
            </a:r>
            <a:r>
              <a:rPr lang="ru-RU" sz="3200" b="1" dirty="0" smtClean="0">
                <a:solidFill>
                  <a:srgbClr val="C00000"/>
                </a:solidFill>
              </a:rPr>
              <a:t>продавцом </a:t>
            </a:r>
            <a:r>
              <a:rPr lang="ru-RU" sz="3200" b="1" dirty="0">
                <a:solidFill>
                  <a:srgbClr val="C00000"/>
                </a:solidFill>
              </a:rPr>
              <a:t>товаров</a:t>
            </a:r>
            <a:r>
              <a:rPr lang="ru-RU" sz="3200" b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800" dirty="0" smtClean="0"/>
              <a:t>Поэтому потребитель, покупая </a:t>
            </a:r>
            <a:r>
              <a:rPr lang="ru-RU" sz="2800" dirty="0"/>
              <a:t>товар на </a:t>
            </a:r>
            <a:r>
              <a:rPr lang="ru-RU" sz="2800" dirty="0" smtClean="0"/>
              <a:t>«</a:t>
            </a:r>
            <a:r>
              <a:rPr lang="ru-RU" sz="2800" dirty="0" err="1" smtClean="0"/>
              <a:t>маркетплейсе</a:t>
            </a:r>
            <a:r>
              <a:rPr lang="ru-RU" sz="2800" dirty="0" smtClean="0"/>
              <a:t>», </a:t>
            </a:r>
            <a:r>
              <a:rPr lang="ru-RU" sz="2800" dirty="0"/>
              <a:t>заключает </a:t>
            </a:r>
            <a:r>
              <a:rPr lang="ru-RU" sz="2800" dirty="0" smtClean="0"/>
              <a:t>договор купли-продажи </a:t>
            </a:r>
            <a:r>
              <a:rPr lang="ru-RU" sz="2800" dirty="0"/>
              <a:t>с </a:t>
            </a:r>
            <a:r>
              <a:rPr lang="ru-RU" sz="2800" dirty="0" smtClean="0"/>
              <a:t>тем лицом, которое </a:t>
            </a:r>
            <a:r>
              <a:rPr lang="ru-RU" sz="2800" dirty="0"/>
              <a:t>этот товар </a:t>
            </a:r>
            <a:r>
              <a:rPr lang="ru-RU" sz="2800" dirty="0" smtClean="0"/>
              <a:t>выставило </a:t>
            </a:r>
            <a:r>
              <a:rPr lang="ru-RU" sz="2800" dirty="0"/>
              <a:t>для продажи.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8672" y="2857500"/>
            <a:ext cx="6077328" cy="37649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9387" y="3616613"/>
            <a:ext cx="35847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Исключение составляют собственные товары, которые продает владелец </a:t>
            </a:r>
            <a:r>
              <a:rPr lang="ru-RU" sz="2800" i="1" dirty="0" err="1" smtClean="0"/>
              <a:t>агрегатора</a:t>
            </a:r>
            <a:r>
              <a:rPr lang="ru-RU" sz="2800" i="1" dirty="0" smtClean="0"/>
              <a:t> информации. 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xmlns="" val="349893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2197" y="949813"/>
            <a:ext cx="1342265" cy="17384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16429" y="653522"/>
            <a:ext cx="72057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того, чтобы определить, является ли интернет-площадка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агрегатором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информации и будет ли нести ее владелец какую-либо ответственность перед потребителем,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важно знать:</a:t>
            </a: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Кто является продавцом товара?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Кому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был осуществлен платеж за выбранный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товар? </a:t>
            </a:r>
          </a:p>
          <a:p>
            <a:pPr marL="342900" indent="-342900">
              <a:buFontTx/>
              <a:buChar char="-"/>
            </a:pP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этого необходимо изучить платежные документы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Такие документы (кассовый чек, квитанция) должны быть направлены потребителю на электронную почту/ личный кабинет либо выданы на руки в случае оплаты товара не через сайт. 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923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36865" y="337208"/>
            <a:ext cx="82540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Ответственность «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маркетплейса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» перед потребителем 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865415" y="1170734"/>
            <a:ext cx="3151414" cy="2496914"/>
          </a:xfrm>
          <a:prstGeom prst="downArrowCallou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Маркетплейс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предоставил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достоверную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информацию о продавце или товаре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4979" y="3788230"/>
            <a:ext cx="3780064" cy="2622619"/>
          </a:xfrm>
          <a:prstGeom prst="roundRect">
            <a:avLst/>
          </a:prstGeom>
          <a:noFill/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Если Вам передан товар с недостатком или товар, не соответствующий описанию, претензию необходимо предъявлять непосредственно продавцу товара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5520419" y="1170734"/>
            <a:ext cx="3068410" cy="2617495"/>
          </a:xfrm>
          <a:prstGeom prst="downArrowCallout">
            <a:avLst>
              <a:gd name="adj1" fmla="val 25000"/>
              <a:gd name="adj2" fmla="val 25000"/>
              <a:gd name="adj3" fmla="val 22812"/>
              <a:gd name="adj4" fmla="val 64977"/>
            </a:avLst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Маркетплейс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предоставил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недостоверную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информацию о продавце или товаре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20419" y="3959050"/>
            <a:ext cx="3314699" cy="2140298"/>
          </a:xfrm>
          <a:prstGeom prst="round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этом случае ответственность за продажу некачественного товара будет нести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маркетплейс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1115" y="321548"/>
            <a:ext cx="8531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Потребитель имеет возможность вернуть товар с недостатком непосредственно через </a:t>
            </a:r>
            <a:r>
              <a:rPr lang="ru-RU" sz="2400" dirty="0" err="1" smtClean="0"/>
              <a:t>маркетплейс</a:t>
            </a:r>
            <a:r>
              <a:rPr lang="ru-RU" sz="2400" dirty="0"/>
              <a:t> </a:t>
            </a:r>
            <a:r>
              <a:rPr lang="ru-RU" sz="2400" b="1" i="1" dirty="0" smtClean="0"/>
              <a:t>(например, оформить возврат в пункте выдачи товаров).</a:t>
            </a:r>
            <a:endParaRPr lang="ru-RU" sz="24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8369" y="1757343"/>
            <a:ext cx="7327631" cy="4774086"/>
          </a:xfrm>
          <a:prstGeom prst="rect">
            <a:avLst/>
          </a:prstGeom>
        </p:spPr>
      </p:pic>
      <p:sp>
        <p:nvSpPr>
          <p:cNvPr id="8" name="Выноска со стрелкой вправо 7"/>
          <p:cNvSpPr/>
          <p:nvPr/>
        </p:nvSpPr>
        <p:spPr>
          <a:xfrm>
            <a:off x="279625" y="3418793"/>
            <a:ext cx="2337026" cy="1065126"/>
          </a:xfrm>
          <a:prstGeom prst="rightArrowCallout">
            <a:avLst>
              <a:gd name="adj1" fmla="val 25000"/>
              <a:gd name="adj2" fmla="val 25943"/>
              <a:gd name="adj3" fmla="val 42033"/>
              <a:gd name="adj4" fmla="val 76485"/>
            </a:avLst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9625" y="3573366"/>
            <a:ext cx="22458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 сайта </a:t>
            </a:r>
          </a:p>
          <a:p>
            <a:r>
              <a:rPr lang="en-US" dirty="0" smtClean="0"/>
              <a:t>https</a:t>
            </a:r>
            <a:r>
              <a:rPr lang="en-US" dirty="0"/>
              <a:t>://www.ozon.ru/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765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3194" y="609587"/>
            <a:ext cx="7494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Права потребителя при нарушении срока доставки оплаченного товара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4941" y="1935970"/>
            <a:ext cx="78752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потребитель выбрал и оплатил товар на сайте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маркетплейса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но товар не передан в срок,  потребитель вправе: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направить непосредственно продавцу товара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отказе от исполнения договора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купли-продажи,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обратиться 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агергатору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требованием возвратить денежные средства, приложив доказательство направления уведомления продавцу</a:t>
            </a:r>
          </a:p>
        </p:txBody>
      </p:sp>
    </p:spTree>
    <p:extLst>
      <p:ext uri="{BB962C8B-B14F-4D97-AF65-F5344CB8AC3E}">
        <p14:creationId xmlns:p14="http://schemas.microsoft.com/office/powerpoint/2010/main" xmlns="" val="38187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3194" y="609587"/>
            <a:ext cx="7494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Возврат потребителем товара надлежащего качества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Выноска со стрелкой вправо 1"/>
          <p:cNvSpPr/>
          <p:nvPr/>
        </p:nvSpPr>
        <p:spPr>
          <a:xfrm>
            <a:off x="375558" y="1828800"/>
            <a:ext cx="2947308" cy="2110154"/>
          </a:xfrm>
          <a:prstGeom prst="rightArrowCallout">
            <a:avLst>
              <a:gd name="adj1" fmla="val 19286"/>
              <a:gd name="adj2" fmla="val 25000"/>
              <a:gd name="adj3" fmla="val 43571"/>
              <a:gd name="adj4" fmla="val 68301"/>
            </a:avLst>
          </a:prstGeom>
          <a:solidFill>
            <a:schemeClr val="bg1"/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Потребитель вправе отказаться от товара, приобретенного дистанционным способом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3463018" y="1939332"/>
            <a:ext cx="2947308" cy="2110154"/>
          </a:xfrm>
          <a:prstGeom prst="rightArrowCallout">
            <a:avLst>
              <a:gd name="adj1" fmla="val 19286"/>
              <a:gd name="adj2" fmla="val 25000"/>
              <a:gd name="adj3" fmla="val 43571"/>
              <a:gd name="adj4" fmla="val 68301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Товар может быть возвращен продавцу через «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маркетплейс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(например, через пункт выдачи)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50478" y="1929285"/>
            <a:ext cx="2881993" cy="2260879"/>
          </a:xfrm>
          <a:prstGeom prst="roundRect">
            <a:avLst/>
          </a:prstGeom>
          <a:gradFill flip="none" rotWithShape="1">
            <a:gsLst>
              <a:gs pos="37650">
                <a:srgbClr val="C6B1A3">
                  <a:alpha val="7000"/>
                </a:srgbClr>
              </a:gs>
              <a:gs pos="15600">
                <a:srgbClr val="A9978B">
                  <a:alpha val="9000"/>
                </a:srgbClr>
              </a:gs>
              <a:gs pos="0">
                <a:schemeClr val="accent2">
                  <a:lumMod val="20000"/>
                  <a:lumOff val="80000"/>
                  <a:shade val="30000"/>
                  <a:satMod val="115000"/>
                  <a:alpha val="4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  <a:alpha val="7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Маркетплейс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может удержать расходы, связанные с доставкой товара от потребителя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123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436" y="1054452"/>
            <a:ext cx="9601200" cy="2995034"/>
          </a:xfrm>
          <a:prstGeom prst="rect">
            <a:avLst/>
          </a:prstGeom>
        </p:spPr>
      </p:pic>
      <p:sp>
        <p:nvSpPr>
          <p:cNvPr id="7" name="Выноска со стрелкой вверх 6"/>
          <p:cNvSpPr/>
          <p:nvPr/>
        </p:nvSpPr>
        <p:spPr>
          <a:xfrm>
            <a:off x="3461658" y="4280597"/>
            <a:ext cx="3575956" cy="2039816"/>
          </a:xfrm>
          <a:prstGeom prst="upArrowCallou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Условие о праве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маркетплейса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удержать  оплату понесенных расходов.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сайта</a:t>
            </a:r>
          </a:p>
          <a:p>
            <a:pPr algn="ctr"/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https</a:t>
            </a:r>
            <a:r>
              <a:rPr lang="en-US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://www.wildberries.ru/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185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365" y="198222"/>
            <a:ext cx="88354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продаже товаров на интернет-ресурсах</a:t>
            </a: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50" y="1758018"/>
            <a:ext cx="551188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информационном сайте фактически осуществляется только ознакомление с информацией о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товарах и услугах разных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продавцов. </a:t>
            </a: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Такой сайт в сети «Интернет» похож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«доску объявлений».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3192" y="3235345"/>
            <a:ext cx="3323556" cy="313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2776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79157" y="324774"/>
            <a:ext cx="8630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3728" y="324773"/>
            <a:ext cx="79747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сайтов – электронных каталогов с объявлениями: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925" y="1218726"/>
            <a:ext cx="8890908" cy="20491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9332" y="3820261"/>
            <a:ext cx="8569160" cy="266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94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169" y="232142"/>
            <a:ext cx="57826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Во всем мире происходит быстрое развитие цифровых финансов. </a:t>
            </a:r>
          </a:p>
          <a:p>
            <a:r>
              <a:rPr lang="ru-RU" sz="2800" dirty="0"/>
              <a:t>1,7 миллиарда взрослых людей в мире не имеют банковского счета, однако 1,1 миллиарда из них имеют мобильный </a:t>
            </a:r>
            <a:r>
              <a:rPr lang="ru-RU" sz="2800" dirty="0" smtClean="0"/>
              <a:t>телефон, с помощью которого покупают товары и осуществляют платежи.</a:t>
            </a:r>
          </a:p>
          <a:p>
            <a:endParaRPr lang="ru-RU" sz="3200" dirty="0"/>
          </a:p>
          <a:p>
            <a:r>
              <a:rPr lang="ru-RU" sz="3200" b="1" dirty="0" smtClean="0"/>
              <a:t>Ожидается</a:t>
            </a:r>
            <a:r>
              <a:rPr lang="ru-RU" sz="3200" b="1" dirty="0"/>
              <a:t>, что к 2024 году число потребителей цифровых </a:t>
            </a:r>
            <a:r>
              <a:rPr lang="ru-RU" sz="3200" b="1" dirty="0" smtClean="0"/>
              <a:t>финансовых услуг </a:t>
            </a:r>
            <a:r>
              <a:rPr lang="ru-RU" sz="3200" b="1" dirty="0"/>
              <a:t>превысит 3,6 миллиарда человек</a:t>
            </a:r>
            <a:r>
              <a:rPr lang="ru-RU" sz="3200" dirty="0"/>
              <a:t> </a:t>
            </a:r>
            <a:r>
              <a:rPr lang="ru-RU" sz="3200" i="1" dirty="0"/>
              <a:t>(</a:t>
            </a:r>
            <a:r>
              <a:rPr lang="ru-RU" sz="3200" i="1" dirty="0" err="1"/>
              <a:t>Juniper</a:t>
            </a:r>
            <a:r>
              <a:rPr lang="ru-RU" sz="3200" i="1" dirty="0"/>
              <a:t> </a:t>
            </a:r>
            <a:r>
              <a:rPr lang="ru-RU" sz="3200" i="1" dirty="0" err="1"/>
              <a:t>Research</a:t>
            </a:r>
            <a:r>
              <a:rPr lang="ru-RU" sz="3200" i="1" dirty="0"/>
              <a:t>, 2020).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0902" y="288309"/>
            <a:ext cx="3645098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96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7322" y="234339"/>
            <a:ext cx="86306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Отличия сайтов - </a:t>
            </a:r>
            <a:r>
              <a:rPr lang="ru-RU" sz="28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агрегаторов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информации от </a:t>
            </a:r>
            <a:r>
              <a:rPr lang="ru-RU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сайта о товарах и услугах:</a:t>
            </a:r>
            <a:endParaRPr lang="ru-RU" sz="28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9108" y="1411442"/>
            <a:ext cx="870180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На </a:t>
            </a:r>
            <a:r>
              <a:rPr lang="ru-RU" sz="2400" dirty="0"/>
              <a:t>сайтах </a:t>
            </a:r>
            <a:r>
              <a:rPr lang="ru-RU" sz="2400" dirty="0" err="1"/>
              <a:t>агрегаторов</a:t>
            </a:r>
            <a:r>
              <a:rPr lang="ru-RU" sz="2400" dirty="0"/>
              <a:t> товары реализуются зарегистрированными в установленном порядке продавцами</a:t>
            </a:r>
            <a:r>
              <a:rPr lang="ru-RU" sz="2400" dirty="0" smtClean="0"/>
              <a:t>. На информационном сайте большая часть объявлений размещается физическими лицами, не ведущими предпринимательскую деятельность.</a:t>
            </a: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Агрегатор информации обеспечивает возможность  потребителю оплатить товар непосредственно на своем сайте и на свой банковский счет. Оплата товаров, приобретенных на информационных сайтах, осуществляется непосредственно продавцу. </a:t>
            </a: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Информационный сайт не несет ответственность за достоверность размещенной в объявлении информации и качество переданного товара. </a:t>
            </a:r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4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700" y="0"/>
            <a:ext cx="9512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340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8235" y="251461"/>
            <a:ext cx="4727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106" y="897791"/>
            <a:ext cx="8172450" cy="545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78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2157" y="255746"/>
            <a:ext cx="794964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Montserrat"/>
              </a:rPr>
              <a:t>В России </a:t>
            </a:r>
            <a:r>
              <a:rPr lang="ru-RU" sz="3200" dirty="0">
                <a:solidFill>
                  <a:srgbClr val="000000"/>
                </a:solidFill>
                <a:latin typeface="Montserrat"/>
              </a:rPr>
              <a:t>в 2021 году в 2,5 </a:t>
            </a:r>
            <a:r>
              <a:rPr lang="ru-RU" sz="3200" dirty="0" smtClean="0">
                <a:solidFill>
                  <a:srgbClr val="000000"/>
                </a:solidFill>
                <a:latin typeface="Montserrat"/>
              </a:rPr>
              <a:t>раза выросла онлайн-торговля. </a:t>
            </a:r>
            <a:r>
              <a:rPr lang="ru-RU" sz="3200" dirty="0">
                <a:solidFill>
                  <a:srgbClr val="000000"/>
                </a:solidFill>
                <a:latin typeface="Montserrat"/>
              </a:rPr>
              <a:t>Интернет-магазины </a:t>
            </a:r>
            <a:r>
              <a:rPr lang="ru-RU" sz="3200" dirty="0" smtClean="0">
                <a:solidFill>
                  <a:srgbClr val="000000"/>
                </a:solidFill>
                <a:latin typeface="Montserrat"/>
              </a:rPr>
              <a:t>осуществили 237 </a:t>
            </a:r>
            <a:r>
              <a:rPr lang="ru-RU" sz="3200" dirty="0">
                <a:solidFill>
                  <a:srgbClr val="000000"/>
                </a:solidFill>
                <a:latin typeface="Montserrat"/>
              </a:rPr>
              <a:t>млн заказов на общую сумму 329 млн рублей. </a:t>
            </a:r>
            <a:endParaRPr lang="ru-RU" sz="3200" dirty="0" smtClean="0">
              <a:solidFill>
                <a:srgbClr val="000000"/>
              </a:solidFill>
              <a:latin typeface="Montserra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811" y="4602839"/>
            <a:ext cx="3358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данным с сайта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://www.dp.ru/a/2022/02/03/Rossijskij_rinok_onlajn-t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77597" y="2240280"/>
            <a:ext cx="5453129" cy="39204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4830" y="1936851"/>
            <a:ext cx="4953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>
                <a:solidFill>
                  <a:srgbClr val="000000"/>
                </a:solidFill>
                <a:latin typeface="Montserrat"/>
              </a:rPr>
              <a:t>В одном только декабре общая сумма заказов составила 46 млрд рублей — это в 1,5 раза больше, чем за весь 2019 год.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34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6515" y="183178"/>
            <a:ext cx="87389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4472C4">
                    <a:lumMod val="50000"/>
                  </a:srgbClr>
                </a:solidFill>
              </a:rPr>
              <a:t>В последнее время широкое распространение получили торговые площадки, на которых потребитель имеет возможность выбрать и купить товары у различных продавцов.</a:t>
            </a:r>
          </a:p>
          <a:p>
            <a:pPr algn="ctr"/>
            <a:endParaRPr lang="ru-RU" sz="3600" b="1" dirty="0">
              <a:solidFill>
                <a:srgbClr val="4472C4">
                  <a:lumMod val="50000"/>
                </a:srgbClr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ru-RU" sz="3600" b="1" dirty="0">
                <a:solidFill>
                  <a:srgbClr val="4472C4">
                    <a:lumMod val="50000"/>
                  </a:srgbClr>
                </a:solidFill>
              </a:rPr>
              <a:t>Ч</a:t>
            </a:r>
            <a:r>
              <a:rPr lang="ru-RU" sz="3600" b="1" dirty="0" smtClean="0">
                <a:solidFill>
                  <a:srgbClr val="4472C4">
                    <a:lumMod val="50000"/>
                  </a:srgbClr>
                </a:solidFill>
              </a:rPr>
              <a:t>аще всего такие площадки называются </a:t>
            </a:r>
            <a:r>
              <a:rPr lang="ru-RU" sz="3600" b="1" dirty="0" err="1" smtClean="0">
                <a:solidFill>
                  <a:srgbClr val="4472C4">
                    <a:lumMod val="50000"/>
                  </a:srgbClr>
                </a:solidFill>
              </a:rPr>
              <a:t>маркетплейсами</a:t>
            </a:r>
            <a:r>
              <a:rPr lang="ru-RU" sz="3600" b="1" dirty="0" smtClean="0">
                <a:solidFill>
                  <a:srgbClr val="4472C4">
                    <a:lumMod val="50000"/>
                  </a:srgbClr>
                </a:solidFill>
              </a:rPr>
              <a:t> </a:t>
            </a:r>
            <a:endParaRPr lang="ru-RU" sz="3600" b="1" dirty="0">
              <a:solidFill>
                <a:srgbClr val="4472C4">
                  <a:lumMod val="50000"/>
                </a:srgb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6942" y="4392162"/>
            <a:ext cx="7738095" cy="2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155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0810" y="331471"/>
            <a:ext cx="8729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покупки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товаров на «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маркетплейсе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64649" y="1209010"/>
            <a:ext cx="5341985" cy="530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6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0778" y="651510"/>
            <a:ext cx="89618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 и выбор товаров в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сети «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Интернет», чаще всего, происходит на таких сайтах, как: 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marL="285750" indent="-285750">
              <a:buFontTx/>
              <a:buChar char="-"/>
            </a:pPr>
            <a:r>
              <a:rPr lang="ru-RU" sz="2800" b="1" dirty="0" smtClean="0"/>
              <a:t>сайт непосредственно интернет-магазина,</a:t>
            </a:r>
          </a:p>
          <a:p>
            <a:endParaRPr lang="ru-RU" sz="2800" b="1" dirty="0" smtClean="0"/>
          </a:p>
          <a:p>
            <a:pPr marL="285750" indent="-285750">
              <a:buFontTx/>
              <a:buChar char="-"/>
            </a:pPr>
            <a:r>
              <a:rPr lang="ru-RU" sz="2800" b="1" dirty="0" smtClean="0"/>
              <a:t>сайт владельца </a:t>
            </a:r>
            <a:r>
              <a:rPr lang="ru-RU" sz="2800" b="1" dirty="0" err="1" smtClean="0"/>
              <a:t>агрегатора</a:t>
            </a:r>
            <a:r>
              <a:rPr lang="ru-RU" sz="2800" b="1" dirty="0" smtClean="0"/>
              <a:t> информации.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Обычно именно такие сайты называются «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маркетплейсами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sz="2800" b="1" dirty="0"/>
              <a:t>и</a:t>
            </a:r>
            <a:r>
              <a:rPr lang="ru-RU" sz="2800" b="1" dirty="0" smtClean="0"/>
              <a:t>нформационный сайт для размещения предложений о товарах («виртуальный каталог»).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37477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7786" y="170822"/>
            <a:ext cx="4539226" cy="3162693"/>
          </a:xfrm>
          <a:prstGeom prst="rect">
            <a:avLst/>
          </a:prstGeom>
        </p:spPr>
      </p:pic>
      <p:sp>
        <p:nvSpPr>
          <p:cNvPr id="5" name="Выноска со стрелкой вправо 4"/>
          <p:cNvSpPr/>
          <p:nvPr/>
        </p:nvSpPr>
        <p:spPr>
          <a:xfrm>
            <a:off x="3331131" y="546763"/>
            <a:ext cx="2040969" cy="1205404"/>
          </a:xfrm>
          <a:prstGeom prst="rightArrowCallout">
            <a:avLst>
              <a:gd name="adj1" fmla="val 25000"/>
              <a:gd name="adj2" fmla="val 25000"/>
              <a:gd name="adj3" fmla="val 27632"/>
              <a:gd name="adj4" fmla="val 69257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Интернет-магазин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9839" y="3125038"/>
            <a:ext cx="6034307" cy="3512653"/>
          </a:xfrm>
          <a:prstGeom prst="rect">
            <a:avLst/>
          </a:prstGeom>
        </p:spPr>
      </p:pic>
      <p:sp>
        <p:nvSpPr>
          <p:cNvPr id="2" name="Выноска со стрелкой влево 1"/>
          <p:cNvSpPr/>
          <p:nvPr/>
        </p:nvSpPr>
        <p:spPr>
          <a:xfrm>
            <a:off x="6234146" y="4458341"/>
            <a:ext cx="2403670" cy="1359654"/>
          </a:xfrm>
          <a:prstGeom prst="leftArrowCallout">
            <a:avLst>
              <a:gd name="adj1" fmla="val 22315"/>
              <a:gd name="adj2" fmla="val 25000"/>
              <a:gd name="adj3" fmla="val 43792"/>
              <a:gd name="adj4" fmla="val 64977"/>
            </a:avLst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024291" y="4570104"/>
            <a:ext cx="1613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Агрегатор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34284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19501" y="972184"/>
            <a:ext cx="6765770" cy="5016501"/>
          </a:xfrm>
          <a:prstGeom prst="rect">
            <a:avLst/>
          </a:prstGeom>
        </p:spPr>
      </p:pic>
      <p:sp>
        <p:nvSpPr>
          <p:cNvPr id="3" name="Выноска со стрелкой вправо 2"/>
          <p:cNvSpPr/>
          <p:nvPr/>
        </p:nvSpPr>
        <p:spPr>
          <a:xfrm>
            <a:off x="232172" y="2571750"/>
            <a:ext cx="2916079" cy="2023110"/>
          </a:xfrm>
          <a:prstGeom prst="rightArrowCallout">
            <a:avLst>
              <a:gd name="adj1" fmla="val 13496"/>
              <a:gd name="adj2" fmla="val 21445"/>
              <a:gd name="adj3" fmla="val 21417"/>
              <a:gd name="adj4" fmla="val 74604"/>
            </a:avLst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Информационный ресурс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 объявлениями о продаже товаров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455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1132</Words>
  <Application>Microsoft Office PowerPoint</Application>
  <PresentationFormat>Лист A4 (210x297 мм)</PresentationFormat>
  <Paragraphs>156</Paragraphs>
  <Slides>32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Горбунова Светлана Сергеевна</dc:creator>
  <cp:lastModifiedBy>Сергей Демин</cp:lastModifiedBy>
  <cp:revision>323</cp:revision>
  <cp:lastPrinted>2021-02-03T06:11:16Z</cp:lastPrinted>
  <dcterms:created xsi:type="dcterms:W3CDTF">2021-01-27T09:58:32Z</dcterms:created>
  <dcterms:modified xsi:type="dcterms:W3CDTF">2022-02-24T11:48:00Z</dcterms:modified>
</cp:coreProperties>
</file>