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F827-53AB-4BA8-884A-BA6CE4370E75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CE71D-AE80-43E3-9E29-2B64E45E40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991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F827-53AB-4BA8-884A-BA6CE4370E75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CE71D-AE80-43E3-9E29-2B64E45E40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428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F827-53AB-4BA8-884A-BA6CE4370E75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CE71D-AE80-43E3-9E29-2B64E45E40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739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F827-53AB-4BA8-884A-BA6CE4370E75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CE71D-AE80-43E3-9E29-2B64E45E40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931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F827-53AB-4BA8-884A-BA6CE4370E75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CE71D-AE80-43E3-9E29-2B64E45E40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088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F827-53AB-4BA8-884A-BA6CE4370E75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CE71D-AE80-43E3-9E29-2B64E45E40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706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F827-53AB-4BA8-884A-BA6CE4370E75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CE71D-AE80-43E3-9E29-2B64E45E40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333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F827-53AB-4BA8-884A-BA6CE4370E75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CE71D-AE80-43E3-9E29-2B64E45E40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994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F827-53AB-4BA8-884A-BA6CE4370E75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CE71D-AE80-43E3-9E29-2B64E45E40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510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F827-53AB-4BA8-884A-BA6CE4370E75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CE71D-AE80-43E3-9E29-2B64E45E40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5397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BF827-53AB-4BA8-884A-BA6CE4370E75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CE71D-AE80-43E3-9E29-2B64E45E40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32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BF827-53AB-4BA8-884A-BA6CE4370E75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CE71D-AE80-43E3-9E29-2B64E45E40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2007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9AC739-8B52-465C-89C5-C174E1598A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8235" y="555312"/>
            <a:ext cx="9045307" cy="2396734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B050"/>
                </a:solidFill>
              </a:rPr>
              <a:t>Мастер </a:t>
            </a:r>
            <a:r>
              <a:rPr lang="ru-RU" b="1" i="1">
                <a:solidFill>
                  <a:srgbClr val="00B050"/>
                </a:solidFill>
              </a:rPr>
              <a:t>– класс, </a:t>
            </a:r>
            <a:r>
              <a:rPr lang="ru-RU" b="1" i="1" dirty="0">
                <a:solidFill>
                  <a:srgbClr val="00B050"/>
                </a:solidFill>
              </a:rPr>
              <a:t>как эффективный инструмент взаимодействия педагогов и родителей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7984373-C267-45AE-902C-813E0DFAC5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987" y="2894896"/>
            <a:ext cx="4836819" cy="3972097"/>
          </a:xfrm>
          <a:prstGeom prst="rect">
            <a:avLst/>
          </a:prstGeom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BB33195-D9DE-456E-AC7B-57FFB57983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Изображение выглядит как рождественская елка, Праздничное украшение, рождественские украшения, Елочная игрушка&#10;&#10;Описание создано автоматически">
            <a:extLst>
              <a:ext uri="{FF2B5EF4-FFF2-40B4-BE49-F238E27FC236}">
                <a16:creationId xmlns:a16="http://schemas.microsoft.com/office/drawing/2014/main" id="{1D647FB7-30C7-439F-92F2-BE9045656E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34" y="2989040"/>
            <a:ext cx="4453164" cy="3831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87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C57014-5254-4329-958E-6AB10E8A5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13" y="2425959"/>
            <a:ext cx="3290887" cy="3779577"/>
          </a:xfrm>
        </p:spPr>
        <p:txBody>
          <a:bodyPr anchor="ctr">
            <a:normAutofit/>
          </a:bodyPr>
          <a:lstStyle/>
          <a:p>
            <a:r>
              <a:rPr lang="ru-RU" sz="3600" dirty="0"/>
              <a:t>                            </a:t>
            </a:r>
            <a:r>
              <a:rPr lang="ru-RU" sz="8800" b="1" i="1" dirty="0">
                <a:solidFill>
                  <a:schemeClr val="accent6"/>
                </a:solidFill>
              </a:rPr>
              <a:t>цель: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7576D0B-E797-46BC-B0AC-42C02C670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3982" y="3752850"/>
            <a:ext cx="7485413" cy="2452687"/>
          </a:xfrm>
        </p:spPr>
        <p:txBody>
          <a:bodyPr anchor="ctr">
            <a:noAutofit/>
          </a:bodyPr>
          <a:lstStyle/>
          <a:p>
            <a:r>
              <a:rPr lang="ru-RU" sz="5400" b="1" dirty="0">
                <a:solidFill>
                  <a:srgbClr val="7030A0"/>
                </a:solidFill>
              </a:rPr>
              <a:t>Привлечь родителей к совместному сотворчеству с детьми</a:t>
            </a:r>
            <a:r>
              <a:rPr lang="ru-RU" sz="5400" dirty="0">
                <a:solidFill>
                  <a:srgbClr val="7030A0"/>
                </a:solidFill>
              </a:rPr>
              <a:t>.</a:t>
            </a:r>
          </a:p>
          <a:p>
            <a:pPr marL="0" indent="0">
              <a:buNone/>
            </a:pP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5" name="Рисунок 4" descr="Изображение выглядит как одежда, человек, Человеческое лицо, девочка&#10;&#10;Описание создано автоматически">
            <a:extLst>
              <a:ext uri="{FF2B5EF4-FFF2-40B4-BE49-F238E27FC236}">
                <a16:creationId xmlns:a16="http://schemas.microsoft.com/office/drawing/2014/main" id="{7C65E4D1-84AC-484C-8E09-75D99BD672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791" b="28791"/>
          <a:stretch>
            <a:fillRect/>
          </a:stretch>
        </p:blipFill>
        <p:spPr>
          <a:xfrm>
            <a:off x="20" y="10"/>
            <a:ext cx="12191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39633618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человек, одежда, в помещении, ребенок, начинающий ходить&#10;&#10;Описание создано автоматически">
            <a:extLst>
              <a:ext uri="{FF2B5EF4-FFF2-40B4-BE49-F238E27FC236}">
                <a16:creationId xmlns:a16="http://schemas.microsoft.com/office/drawing/2014/main" id="{A973B6CD-3FAE-4580-86D7-0A80367A21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41" r="1792" b="-2"/>
          <a:stretch>
            <a:fillRect/>
          </a:stretch>
        </p:blipFill>
        <p:spPr>
          <a:xfrm>
            <a:off x="4883022" y="10"/>
            <a:ext cx="7308978" cy="6857990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B59DC4-AEB1-477C-A9EA-042BE1DDA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192" y="-177282"/>
            <a:ext cx="4882336" cy="2277354"/>
          </a:xfrm>
        </p:spPr>
        <p:txBody>
          <a:bodyPr anchor="ctr">
            <a:normAutofit/>
          </a:bodyPr>
          <a:lstStyle/>
          <a:p>
            <a:r>
              <a:rPr lang="ru-RU" sz="5400" b="1" i="1" dirty="0">
                <a:solidFill>
                  <a:srgbClr val="00B050"/>
                </a:solidFill>
              </a:rPr>
              <a:t>Задачи 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09CEE3-7821-4DFF-B475-7DD259ED3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325" y="1576873"/>
            <a:ext cx="4957203" cy="4424639"/>
          </a:xfrm>
        </p:spPr>
        <p:txBody>
          <a:bodyPr anchor="t">
            <a:normAutofit fontScale="25000" lnSpcReduction="20000"/>
          </a:bodyPr>
          <a:lstStyle/>
          <a:p>
            <a:r>
              <a:rPr lang="ru-RU" sz="9600" b="1" dirty="0"/>
              <a:t>- </a:t>
            </a:r>
            <a:r>
              <a:rPr lang="ru-RU" sz="9600" b="1" dirty="0">
                <a:solidFill>
                  <a:schemeClr val="accent1"/>
                </a:solidFill>
              </a:rPr>
              <a:t>Создание праздничной атмосферы: </a:t>
            </a:r>
            <a:r>
              <a:rPr lang="ru-RU" sz="9600" b="1" dirty="0">
                <a:solidFill>
                  <a:srgbClr val="7030A0"/>
                </a:solidFill>
              </a:rPr>
              <a:t>формирование позитивного настроя участников перед празднованием Нового года и Масленицы.</a:t>
            </a:r>
          </a:p>
          <a:p>
            <a:r>
              <a:rPr lang="ru-RU" sz="9600" b="1" dirty="0">
                <a:solidFill>
                  <a:srgbClr val="7030A0"/>
                </a:solidFill>
              </a:rPr>
              <a:t>- </a:t>
            </a:r>
            <a:r>
              <a:rPr lang="ru-RU" sz="9600" b="1" dirty="0">
                <a:solidFill>
                  <a:schemeClr val="accent1"/>
                </a:solidFill>
              </a:rPr>
              <a:t>Укрепление семейных связей: </a:t>
            </a:r>
            <a:r>
              <a:rPr lang="ru-RU" sz="9600" b="1" dirty="0">
                <a:solidFill>
                  <a:srgbClr val="7030A0"/>
                </a:solidFill>
              </a:rPr>
              <a:t>привлечение родителей и старших поколений к совместному творчеству, способствующему улучшению взаимопонимания внутри семьи.</a:t>
            </a:r>
          </a:p>
          <a:p>
            <a:r>
              <a:rPr lang="ru-RU" sz="9600" b="1" dirty="0">
                <a:solidFill>
                  <a:srgbClr val="7030A0"/>
                </a:solidFill>
              </a:rPr>
              <a:t>- </a:t>
            </a:r>
            <a:r>
              <a:rPr lang="ru-RU" sz="9600" b="1" dirty="0">
                <a:solidFill>
                  <a:schemeClr val="accent1"/>
                </a:solidFill>
              </a:rPr>
              <a:t>Передача традиций: </a:t>
            </a:r>
            <a:r>
              <a:rPr lang="ru-RU" sz="9600" b="1" dirty="0">
                <a:solidFill>
                  <a:srgbClr val="7030A0"/>
                </a:solidFill>
              </a:rPr>
              <a:t>сохранение и популяризация народных обычаев . </a:t>
            </a:r>
          </a:p>
          <a:p>
            <a:r>
              <a:rPr lang="ru-RU" sz="9600" b="1" dirty="0">
                <a:solidFill>
                  <a:srgbClr val="7030A0"/>
                </a:solidFill>
              </a:rPr>
              <a:t>- </a:t>
            </a:r>
            <a:r>
              <a:rPr lang="ru-RU" sz="9600" b="1" dirty="0">
                <a:solidFill>
                  <a:schemeClr val="accent1"/>
                </a:solidFill>
              </a:rPr>
              <a:t>Развитие творческих способностей</a:t>
            </a:r>
            <a:r>
              <a:rPr lang="ru-RU" sz="9600" b="1" dirty="0">
                <a:solidFill>
                  <a:srgbClr val="7030A0"/>
                </a:solidFill>
              </a:rPr>
              <a:t>: развитие моторики рук, фантазии и художественного вкуса детей и взрослых.</a:t>
            </a:r>
          </a:p>
          <a:p>
            <a:endParaRPr lang="ru-RU" sz="9600" b="1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247424010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6CB815-5279-4C02-8D40-E1B91EC11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522" y="643812"/>
            <a:ext cx="3275045" cy="5356853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z="3200" b="1" kern="120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</a:t>
            </a:r>
            <a:r>
              <a:rPr lang="ru-RU" sz="2800" b="1" i="1" kern="120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Педагог в процессе работы  должен :</a:t>
            </a:r>
            <a:br>
              <a:rPr lang="ru-RU" sz="3200" b="1" kern="120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</a:br>
            <a:r>
              <a:rPr lang="en-US" sz="2800" b="1" kern="1200" dirty="0" err="1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Помочь</a:t>
            </a:r>
            <a:r>
              <a:rPr lang="en-US" sz="2800" b="1" kern="120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родителям</a:t>
            </a:r>
            <a:r>
              <a:rPr lang="en-US" sz="2800" b="1" kern="120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и </a:t>
            </a:r>
            <a:r>
              <a:rPr lang="en-US" sz="2800" b="1" kern="1200" dirty="0" err="1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детям</a:t>
            </a:r>
            <a:r>
              <a:rPr lang="en-US" sz="2800" b="1" kern="120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ощутить</a:t>
            </a:r>
            <a:r>
              <a:rPr lang="en-US" sz="2800" b="1" kern="120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радость</a:t>
            </a:r>
            <a:r>
              <a:rPr lang="en-US" sz="2800" b="1" kern="120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от</a:t>
            </a:r>
            <a:r>
              <a:rPr lang="en-US" sz="2800" b="1" kern="120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совместной</a:t>
            </a:r>
            <a:r>
              <a:rPr lang="en-US" sz="2800" b="1" kern="120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j-lt"/>
                <a:ea typeface="+mj-ea"/>
                <a:cs typeface="+mj-cs"/>
              </a:rPr>
              <a:t>деятельности</a:t>
            </a:r>
            <a:r>
              <a:rPr lang="en-US" sz="2800" b="1" kern="120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2800" b="1" kern="1200" dirty="0" err="1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содействовать</a:t>
            </a:r>
            <a:r>
              <a:rPr lang="en-US" sz="2800" b="1" kern="120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эмоциональному</a:t>
            </a:r>
            <a:r>
              <a:rPr lang="en-US" sz="2800" b="1" kern="120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сближению</a:t>
            </a:r>
            <a:r>
              <a:rPr lang="en-US" sz="2800" b="1" kern="120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800" b="1" kern="1200" dirty="0" err="1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родителя</a:t>
            </a:r>
            <a:r>
              <a:rPr lang="en-US" sz="2800" b="1" kern="120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 с </a:t>
            </a:r>
            <a:r>
              <a:rPr lang="en-US" sz="2800" b="1" kern="1200" dirty="0" err="1">
                <a:solidFill>
                  <a:srgbClr val="7030A0"/>
                </a:solidFill>
                <a:latin typeface="+mj-lt"/>
                <a:ea typeface="+mj-ea"/>
                <a:cs typeface="+mj-cs"/>
              </a:rPr>
              <a:t>ребёнком</a:t>
            </a:r>
            <a:r>
              <a:rPr lang="ru-RU" sz="2800" b="1" kern="1200" dirty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.</a:t>
            </a:r>
            <a:endParaRPr lang="en-US" sz="2800" b="1" kern="1200" dirty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Объект 4" descr="Изображение выглядит как человек, одежда, в помещении, Человеческое лицо&#10;&#10;Описание создано автоматически">
            <a:extLst>
              <a:ext uri="{FF2B5EF4-FFF2-40B4-BE49-F238E27FC236}">
                <a16:creationId xmlns:a16="http://schemas.microsoft.com/office/drawing/2014/main" id="{29D2C1E1-B3FD-4B5E-BD1C-22C3E9A2EF8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4296" y="736858"/>
            <a:ext cx="7214616" cy="5356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058339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одежда, человек, в помещении, Человеческое лицо&#10;&#10;Описание создано автоматически">
            <a:extLst>
              <a:ext uri="{FF2B5EF4-FFF2-40B4-BE49-F238E27FC236}">
                <a16:creationId xmlns:a16="http://schemas.microsoft.com/office/drawing/2014/main" id="{7BB52C64-81C3-41A1-952A-421A76D40F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32" r="-2" b="20376"/>
          <a:stretch>
            <a:fillRect/>
          </a:stretch>
        </p:blipFill>
        <p:spPr>
          <a:xfrm>
            <a:off x="4883025" y="280509"/>
            <a:ext cx="7308975" cy="336498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0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1210305" y="3364992"/>
                </a:lnTo>
                <a:lnTo>
                  <a:pt x="1192705" y="2943200"/>
                </a:lnTo>
                <a:cubicBezTo>
                  <a:pt x="1098874" y="1825108"/>
                  <a:pt x="684692" y="821621"/>
                  <a:pt x="62981" y="69271"/>
                </a:cubicBezTo>
                <a:close/>
              </a:path>
            </a:pathLst>
          </a:custGeom>
        </p:spPr>
      </p:pic>
      <p:pic>
        <p:nvPicPr>
          <p:cNvPr id="5" name="Объект 4" descr="Изображение выглядит как человек, одежда, Обучение, Детское искусство&#10;&#10;Описание создано автоматически">
            <a:extLst>
              <a:ext uri="{FF2B5EF4-FFF2-40B4-BE49-F238E27FC236}">
                <a16:creationId xmlns:a16="http://schemas.microsoft.com/office/drawing/2014/main" id="{40AE798A-6EBE-437F-9FC6-CEE5782EA7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34228"/>
          <a:stretch>
            <a:fillRect/>
          </a:stretch>
        </p:blipFill>
        <p:spPr>
          <a:xfrm>
            <a:off x="4947032" y="3584448"/>
            <a:ext cx="7308975" cy="3364992"/>
          </a:xfrm>
          <a:custGeom>
            <a:avLst/>
            <a:gdLst/>
            <a:ahLst/>
            <a:cxnLst/>
            <a:rect l="l" t="t" r="r" b="b"/>
            <a:pathLst>
              <a:path w="7308975" h="3364992">
                <a:moveTo>
                  <a:pt x="1210305" y="0"/>
                </a:moveTo>
                <a:lnTo>
                  <a:pt x="7308975" y="0"/>
                </a:lnTo>
                <a:lnTo>
                  <a:pt x="7308975" y="3364992"/>
                </a:lnTo>
                <a:lnTo>
                  <a:pt x="0" y="3364992"/>
                </a:lnTo>
                <a:lnTo>
                  <a:pt x="62981" y="3295722"/>
                </a:lnTo>
                <a:cubicBezTo>
                  <a:pt x="684692" y="2543371"/>
                  <a:pt x="1098874" y="1539884"/>
                  <a:pt x="1192705" y="421793"/>
                </a:cubicBezTo>
                <a:close/>
              </a:path>
            </a:pathLst>
          </a:cu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A13EDD-689C-4FBD-9DB6-583674AF5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" y="859536"/>
            <a:ext cx="4832802" cy="1243584"/>
          </a:xfrm>
        </p:spPr>
        <p:txBody>
          <a:bodyPr>
            <a:normAutofit/>
          </a:bodyPr>
          <a:lstStyle/>
          <a:p>
            <a:r>
              <a:rPr lang="ru-RU" dirty="0"/>
              <a:t>  </a:t>
            </a:r>
            <a:endParaRPr lang="ru-RU" sz="3400" dirty="0"/>
          </a:p>
        </p:txBody>
      </p:sp>
      <p:sp>
        <p:nvSpPr>
          <p:cNvPr id="29" name="Content Placeholder 10">
            <a:extLst>
              <a:ext uri="{FF2B5EF4-FFF2-40B4-BE49-F238E27FC236}">
                <a16:creationId xmlns:a16="http://schemas.microsoft.com/office/drawing/2014/main" id="{86DBDB10-1CE4-49FA-02EA-9F69CC93BBB4}"/>
              </a:ext>
            </a:extLst>
          </p:cNvPr>
          <p:cNvSpPr>
            <a:spLocks noGrp="1"/>
          </p:cNvSpPr>
          <p:nvPr>
            <p:ph idx="1"/>
          </p:nvPr>
        </p:nvSpPr>
        <p:spPr>
          <a:xfrm rot="20747629">
            <a:off x="761529" y="-100897"/>
            <a:ext cx="3230461" cy="50437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/>
              <a:t> </a:t>
            </a:r>
            <a:endParaRPr lang="en-US" sz="1800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4A2CBA2-8F58-4958-922F-12F65FF2103F}"/>
              </a:ext>
            </a:extLst>
          </p:cNvPr>
          <p:cNvSpPr/>
          <p:nvPr/>
        </p:nvSpPr>
        <p:spPr>
          <a:xfrm>
            <a:off x="128017" y="0"/>
            <a:ext cx="6087332" cy="6207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00B05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Необходимые условия: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Организовать пространство.  </a:t>
            </a:r>
            <a:endParaRPr lang="ru-RU" sz="24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Предоставить необходимые материалы и инструменты для творчества.</a:t>
            </a:r>
            <a:endParaRPr lang="ru-RU" sz="24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Провести инструктаж по технике безопасности при работе с материалами.</a:t>
            </a:r>
            <a:endParaRPr lang="ru-RU" sz="2400" b="1" dirty="0">
              <a:solidFill>
                <a:srgbClr val="7030A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rgbClr val="7030A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Показать приемы и  методы изготовления </a:t>
            </a:r>
          </a:p>
          <a:p>
            <a:r>
              <a:rPr lang="ru-RU" sz="2800" b="1" dirty="0">
                <a:solidFill>
                  <a:srgbClr val="7030A0"/>
                </a:solidFill>
              </a:rPr>
              <a:t>Поблагодарить  детей и взрослых за энтузиазм и активное участие в работе мастер - класса.</a:t>
            </a:r>
          </a:p>
        </p:txBody>
      </p:sp>
    </p:spTree>
    <p:extLst>
      <p:ext uri="{BB962C8B-B14F-4D97-AF65-F5344CB8AC3E}">
        <p14:creationId xmlns:p14="http://schemas.microsoft.com/office/powerpoint/2010/main" val="17362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7D97B2-F67E-447C-AE9F-74E964495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5661" y="-320511"/>
            <a:ext cx="4428857" cy="2246831"/>
          </a:xfrm>
        </p:spPr>
        <p:txBody>
          <a:bodyPr>
            <a:normAutofit/>
          </a:bodyPr>
          <a:lstStyle/>
          <a:p>
            <a:r>
              <a:rPr lang="ru-RU" sz="4000" b="1" i="1" dirty="0">
                <a:solidFill>
                  <a:srgbClr val="00B050"/>
                </a:solidFill>
              </a:rPr>
              <a:t>Ожидаемый результат:</a:t>
            </a:r>
            <a:br>
              <a:rPr lang="ru-RU" sz="4000" b="1" i="1" dirty="0">
                <a:solidFill>
                  <a:srgbClr val="00B050"/>
                </a:solidFill>
              </a:rPr>
            </a:br>
            <a:endParaRPr lang="ru-RU" sz="4000" b="1" i="1" dirty="0">
              <a:solidFill>
                <a:srgbClr val="00B05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C2916C-6C64-4071-A205-6136ACA179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3816" y="1084082"/>
            <a:ext cx="3721608" cy="4786366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Родители и дети получат удовольствие от совместной деятельности, создавая поделку своими руками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Дети расширят представления о праздниках.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Родители обогатят родительский опыт приёмами взаимодействия и сотрудничества с ребёнком в семье. </a:t>
            </a:r>
          </a:p>
        </p:txBody>
      </p:sp>
      <p:pic>
        <p:nvPicPr>
          <p:cNvPr id="7" name="Рисунок 6" descr="Изображение выглядит как человек, одежда, в помещении, Обучение&#10;&#10;Описание создано автоматически">
            <a:extLst>
              <a:ext uri="{FF2B5EF4-FFF2-40B4-BE49-F238E27FC236}">
                <a16:creationId xmlns:a16="http://schemas.microsoft.com/office/drawing/2014/main" id="{E1BB4667-FF18-4AD6-8212-2C9E5146CD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75" r="8852" b="4"/>
          <a:stretch>
            <a:fillRect/>
          </a:stretch>
        </p:blipFill>
        <p:spPr>
          <a:xfrm>
            <a:off x="5192397" y="116459"/>
            <a:ext cx="3144714" cy="3209534"/>
          </a:xfrm>
          <a:prstGeom prst="rect">
            <a:avLst/>
          </a:prstGeom>
        </p:spPr>
      </p:pic>
      <p:pic>
        <p:nvPicPr>
          <p:cNvPr id="5" name="Рисунок 4" descr="Изображение выглядит как Человеческое лицо, одежда, человек, в помещении&#10;&#10;Описание создано автоматически">
            <a:extLst>
              <a:ext uri="{FF2B5EF4-FFF2-40B4-BE49-F238E27FC236}">
                <a16:creationId xmlns:a16="http://schemas.microsoft.com/office/drawing/2014/main" id="{2205B70D-221A-4663-978F-0B0469C767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7" r="8806" b="1"/>
          <a:stretch>
            <a:fillRect/>
          </a:stretch>
        </p:blipFill>
        <p:spPr>
          <a:xfrm>
            <a:off x="5171033" y="3310128"/>
            <a:ext cx="3144712" cy="3547872"/>
          </a:xfrm>
          <a:prstGeom prst="rect">
            <a:avLst/>
          </a:prstGeom>
        </p:spPr>
      </p:pic>
      <p:pic>
        <p:nvPicPr>
          <p:cNvPr id="11" name="Рисунок 10" descr="Изображение выглядит как человек, одежда, стол, мальчик&#10;&#10;Описание создано автоматически">
            <a:extLst>
              <a:ext uri="{FF2B5EF4-FFF2-40B4-BE49-F238E27FC236}">
                <a16:creationId xmlns:a16="http://schemas.microsoft.com/office/drawing/2014/main" id="{9CFC97A8-03CD-4C23-9040-A80A888334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78" r="13363" b="-3"/>
          <a:stretch>
            <a:fillRect/>
          </a:stretch>
        </p:blipFill>
        <p:spPr>
          <a:xfrm>
            <a:off x="8416348" y="10"/>
            <a:ext cx="3775651" cy="4133078"/>
          </a:xfrm>
          <a:prstGeom prst="rect">
            <a:avLst/>
          </a:prstGeom>
        </p:spPr>
      </p:pic>
      <p:pic>
        <p:nvPicPr>
          <p:cNvPr id="9" name="Рисунок 8" descr="Изображение выглядит как одежда, человек, девочка, Человеческое лицо&#10;&#10;Описание создано автоматически">
            <a:extLst>
              <a:ext uri="{FF2B5EF4-FFF2-40B4-BE49-F238E27FC236}">
                <a16:creationId xmlns:a16="http://schemas.microsoft.com/office/drawing/2014/main" id="{9810A2D1-480D-41FA-93CA-109E833D48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45" r="-1" b="-1"/>
          <a:stretch>
            <a:fillRect/>
          </a:stretch>
        </p:blipFill>
        <p:spPr>
          <a:xfrm>
            <a:off x="8416348" y="4233672"/>
            <a:ext cx="3775652" cy="262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22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CCB54F-1F20-435D-B8B8-A0D1E117E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3" y="731866"/>
            <a:ext cx="3455821" cy="1616203"/>
          </a:xfrm>
        </p:spPr>
        <p:txBody>
          <a:bodyPr anchor="b">
            <a:noAutofit/>
          </a:bodyPr>
          <a:lstStyle/>
          <a:p>
            <a:r>
              <a:rPr lang="ru-RU" sz="3200" b="1" i="1" dirty="0">
                <a:solidFill>
                  <a:schemeClr val="accent1"/>
                </a:solidFill>
              </a:rPr>
              <a:t>Таким образом данные мероприятия способствуют: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8A60EF-E6E1-4596-B24D-189E8A8D5E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6693" y="2533476"/>
            <a:ext cx="3455821" cy="3447832"/>
          </a:xfrm>
        </p:spPr>
        <p:txBody>
          <a:bodyPr anchor="t">
            <a:normAutofit fontScale="92500" lnSpcReduction="20000"/>
          </a:bodyPr>
          <a:lstStyle/>
          <a:p>
            <a:r>
              <a:rPr lang="ru-RU" sz="2400" b="1" dirty="0">
                <a:solidFill>
                  <a:srgbClr val="7030A0"/>
                </a:solidFill>
              </a:rPr>
              <a:t>Культурному обогащению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Укреплению связей между поколениями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Развитию творческого потенциала участников 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Созданию  теплой дружеской обстановки</a:t>
            </a:r>
          </a:p>
          <a:p>
            <a:r>
              <a:rPr lang="ru-RU" sz="2400" b="1" dirty="0">
                <a:solidFill>
                  <a:srgbClr val="7030A0"/>
                </a:solidFill>
              </a:rPr>
              <a:t>Сплочению родительского коллектива</a:t>
            </a:r>
          </a:p>
          <a:p>
            <a:endParaRPr lang="ru-RU" sz="20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D221C71-4F15-4DAA-B5E3-E5DC9F2175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7672" y="1029663"/>
            <a:ext cx="6389346" cy="4807983"/>
          </a:xfrm>
          <a:prstGeom prst="rect">
            <a:avLst/>
          </a:prstGeom>
        </p:spPr>
      </p:pic>
      <p:grpSp>
        <p:nvGrpSpPr>
          <p:cNvPr id="17" name="Group 8">
            <a:extLst>
              <a:ext uri="{FF2B5EF4-FFF2-40B4-BE49-F238E27FC236}">
                <a16:creationId xmlns:a16="http://schemas.microsoft.com/office/drawing/2014/main" id="{6258F736-B256-8039-9DC6-F4E49A5C5A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2068638" y="0"/>
            <a:ext cx="123362" cy="6858000"/>
            <a:chOff x="12068638" y="0"/>
            <a:chExt cx="123362" cy="685800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10B4520A-996E-330C-99DA-69CA4D89E9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0"/>
              <a:ext cx="123362" cy="6858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C8FA945-E356-695F-18D6-CAD4EF34FE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3527553"/>
              <a:ext cx="123362" cy="3330447"/>
            </a:xfrm>
            <a:prstGeom prst="rect">
              <a:avLst/>
            </a:prstGeom>
            <a:gradFill>
              <a:gsLst>
                <a:gs pos="1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337486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ADEBB0-E8B4-4DDE-9255-1630C5275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Изображение выглядит как одежда, человек, люди, Человеческое лицо&#10;&#10;Описание создано автоматически">
            <a:extLst>
              <a:ext uri="{FF2B5EF4-FFF2-40B4-BE49-F238E27FC236}">
                <a16:creationId xmlns:a16="http://schemas.microsoft.com/office/drawing/2014/main" id="{8D17714B-526E-4F0C-827E-C9B948CC02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249" y="3345355"/>
            <a:ext cx="4197096" cy="3125222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3E5AE01-FA90-4E3C-8D9C-0C9E010D54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047" y="144714"/>
            <a:ext cx="3261050" cy="4348066"/>
          </a:xfrm>
          <a:prstGeom prst="rect">
            <a:avLst/>
          </a:prstGeom>
        </p:spPr>
      </p:pic>
      <p:pic>
        <p:nvPicPr>
          <p:cNvPr id="8" name="Рисунок 7" descr="Изображение выглядит как рождественская елка, Праздничное украшение, орнамент, рождественские украшения&#10;&#10;Описание создано автоматически">
            <a:extLst>
              <a:ext uri="{FF2B5EF4-FFF2-40B4-BE49-F238E27FC236}">
                <a16:creationId xmlns:a16="http://schemas.microsoft.com/office/drawing/2014/main" id="{74F21736-F909-4B8F-93ED-EE2E028136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192" y="3588063"/>
            <a:ext cx="4166964" cy="3125223"/>
          </a:xfrm>
          <a:prstGeom prst="rect">
            <a:avLst/>
          </a:prstGeom>
        </p:spPr>
      </p:pic>
      <p:pic>
        <p:nvPicPr>
          <p:cNvPr id="10" name="Рисунок 9" descr="Изображение выглядит как одежда, человек, в помещении, Человеческое лицо&#10;&#10;Описание создано автоматически">
            <a:extLst>
              <a:ext uri="{FF2B5EF4-FFF2-40B4-BE49-F238E27FC236}">
                <a16:creationId xmlns:a16="http://schemas.microsoft.com/office/drawing/2014/main" id="{621C093F-34C9-4125-B97D-000E36FAB04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7797" y="251912"/>
            <a:ext cx="4124590" cy="3093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75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169</Words>
  <Application>Microsoft Office PowerPoint</Application>
  <PresentationFormat>Широкоэкранный</PresentationFormat>
  <Paragraphs>27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Мастер – класс, как эффективный инструмент взаимодействия педагогов и родителей</vt:lpstr>
      <vt:lpstr>                            цель:</vt:lpstr>
      <vt:lpstr>Задачи :</vt:lpstr>
      <vt:lpstr> Педагог в процессе работы  должен : Помочь родителям и детям ощутить радость от совместной деятельности, содействовать эмоциональному сближению родителя с ребёнком.</vt:lpstr>
      <vt:lpstr>  </vt:lpstr>
      <vt:lpstr>Ожидаемый результат: </vt:lpstr>
      <vt:lpstr>Таким образом данные мероприятия способствуют: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 – класс как эффективный инструмент взаимодействия педагогов и родителей</dc:title>
  <dc:creator>юлия вихарева</dc:creator>
  <cp:lastModifiedBy>юлия вихарева</cp:lastModifiedBy>
  <cp:revision>6</cp:revision>
  <dcterms:created xsi:type="dcterms:W3CDTF">2026-02-25T14:19:58Z</dcterms:created>
  <dcterms:modified xsi:type="dcterms:W3CDTF">2026-02-25T15:10:28Z</dcterms:modified>
</cp:coreProperties>
</file>