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62" r:id="rId2"/>
    <p:sldId id="284" r:id="rId3"/>
    <p:sldId id="287" r:id="rId4"/>
    <p:sldId id="302" r:id="rId5"/>
    <p:sldId id="301" r:id="rId6"/>
    <p:sldId id="303" r:id="rId7"/>
    <p:sldId id="288" r:id="rId8"/>
    <p:sldId id="290" r:id="rId9"/>
    <p:sldId id="291" r:id="rId10"/>
    <p:sldId id="292" r:id="rId11"/>
    <p:sldId id="289" r:id="rId12"/>
    <p:sldId id="293" r:id="rId13"/>
    <p:sldId id="294" r:id="rId14"/>
    <p:sldId id="295" r:id="rId15"/>
    <p:sldId id="296" r:id="rId16"/>
    <p:sldId id="297" r:id="rId17"/>
    <p:sldId id="298" r:id="rId18"/>
    <p:sldId id="299" r:id="rId19"/>
    <p:sldId id="300" r:id="rId20"/>
    <p:sldId id="283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AC94E"/>
    <a:srgbClr val="6600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12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D8978F-E77B-4BD9-903B-396CBAD4AA4C}" type="datetimeFigureOut">
              <a:rPr lang="ru-RU" smtClean="0"/>
              <a:pPr/>
              <a:t>23.10.2018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1A5B43-DCB0-4AA4-8A5F-5E014334719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1A5B43-DCB0-4AA4-8A5F-5E0143347195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23.10.2018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6.png"/><Relationship Id="rId7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6.png"/><Relationship Id="rId7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9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7" Type="http://schemas.openxmlformats.org/officeDocument/2006/relationships/image" Target="../media/image3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gif"/><Relationship Id="rId3" Type="http://schemas.openxmlformats.org/officeDocument/2006/relationships/image" Target="../media/image56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ony_13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25" y="0"/>
            <a:ext cx="9144025" cy="6858000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3571868" y="4071942"/>
            <a:ext cx="5572132" cy="646331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143108" y="142852"/>
            <a:ext cx="4572000" cy="14465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</a:rPr>
              <a:t>проект</a:t>
            </a:r>
            <a:br>
              <a:rPr lang="ru-RU" sz="44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</a:rPr>
            </a:br>
            <a:r>
              <a:rPr lang="ru-RU" sz="44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</a:rPr>
              <a:t>«Театр и Мы»</a:t>
            </a:r>
            <a:endParaRPr lang="ru-RU" sz="44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Georgia" pitchFamily="18" charset="0"/>
            </a:endParaRPr>
          </a:p>
        </p:txBody>
      </p:sp>
      <p:pic>
        <p:nvPicPr>
          <p:cNvPr id="19" name="Рисунок 18" descr="curtain_PNG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6643702" y="0"/>
            <a:ext cx="2500298" cy="685800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571472" y="1428736"/>
            <a:ext cx="8786842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Направление: 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«Театры Екатеринбурга»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Образовательная организация: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МБДОУ – детский сад № 548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Участники:</a:t>
            </a:r>
          </a:p>
          <a:p>
            <a:pPr lvl="4">
              <a:buFont typeface="Arial" pitchFamily="34" charset="0"/>
              <a:buChar char="•"/>
            </a:pP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Прокопюк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Кирилл (19.06.2012г.)</a:t>
            </a:r>
          </a:p>
          <a:p>
            <a:pPr lvl="4">
              <a:buFont typeface="Arial" pitchFamily="34" charset="0"/>
              <a:buChar char="•"/>
            </a:pP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Богачева Таня (09.02.2012г.)</a:t>
            </a:r>
          </a:p>
          <a:p>
            <a:pPr lvl="4">
              <a:buFont typeface="Arial" pitchFamily="34" charset="0"/>
              <a:buChar char="•"/>
            </a:pP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Микерина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Даша (04.02.2012г.)</a:t>
            </a:r>
          </a:p>
          <a:p>
            <a:pPr lvl="4">
              <a:buFont typeface="Arial" pitchFamily="34" charset="0"/>
              <a:buChar char="•"/>
            </a:pP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Репин Денис (09.02.2012г.)</a:t>
            </a:r>
          </a:p>
          <a:p>
            <a:pPr lvl="4">
              <a:buFont typeface="Arial" pitchFamily="34" charset="0"/>
              <a:buChar char="•"/>
            </a:pP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Руф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Маргарита (16.07.2012г.)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Педагоги: </a:t>
            </a:r>
          </a:p>
          <a:p>
            <a:pPr>
              <a:buFont typeface="Arial" pitchFamily="34" charset="0"/>
              <a:buChar char="•"/>
            </a:pP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Бучельникова Елена Владимировна -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воспитатель</a:t>
            </a:r>
          </a:p>
          <a:p>
            <a:pPr>
              <a:buFont typeface="Arial" pitchFamily="34" charset="0"/>
              <a:buChar char="•"/>
            </a:pP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Демина Татьяна Юрьевна -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воспитатель</a:t>
            </a:r>
          </a:p>
          <a:p>
            <a:pPr>
              <a:buFont typeface="Arial" pitchFamily="34" charset="0"/>
              <a:buChar char="•"/>
            </a:pP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Уфимцева Мария Александровна -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учитель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логопед</a:t>
            </a:r>
          </a:p>
          <a:p>
            <a:pPr>
              <a:buFont typeface="Arial" pitchFamily="34" charset="0"/>
              <a:buChar char="•"/>
            </a:pP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Фаизова Екатерина Генриховна -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учитель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логопед</a:t>
            </a:r>
            <a:endParaRPr lang="ru-RU" sz="2000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Сапелкина Ирина Ивановна -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музыкальный руководитель</a:t>
            </a:r>
          </a:p>
          <a:p>
            <a:pPr>
              <a:buFont typeface="Arial" pitchFamily="34" charset="0"/>
              <a:buChar char="•"/>
            </a:pP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Белопашенцева Ирина Валерьевна -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инструктор по физической культуре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Carnival-Mask-Red-HD-PNG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0339309">
            <a:off x="571472" y="428604"/>
            <a:ext cx="1718521" cy="860478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ony_13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25" cy="6858000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3571868" y="4071942"/>
            <a:ext cx="5572132" cy="646331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785794"/>
            <a:ext cx="764386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 smtClean="0"/>
          </a:p>
          <a:p>
            <a:r>
              <a:rPr lang="ru-RU" sz="2400" dirty="0" smtClean="0"/>
              <a:t> </a:t>
            </a:r>
          </a:p>
          <a:p>
            <a:endParaRPr lang="ru-RU" sz="2400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_origina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00958" y="5471273"/>
            <a:ext cx="1643042" cy="1386727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642910" y="285728"/>
            <a:ext cx="7765267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Аппликация</a:t>
            </a:r>
          </a:p>
          <a:p>
            <a:pPr algn="ctr"/>
            <a:r>
              <a:rPr lang="ru-RU" sz="4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«Юбочка для балерины»</a:t>
            </a:r>
            <a:endParaRPr lang="ru-RU" sz="44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286000" y="31058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endParaRPr lang="ru-RU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 descr="SAM_4988.JP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71472" y="1785926"/>
            <a:ext cx="3136900" cy="23526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2" descr="SAM_4995.JP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214678" y="2071678"/>
            <a:ext cx="2895600" cy="21717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Рисунок 13" descr="SAM_5001.JPG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6000760" y="1857364"/>
            <a:ext cx="2743200" cy="2057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Рисунок 15" descr="SAM_4987.JPG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857224" y="4357694"/>
            <a:ext cx="2981325" cy="22359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Рисунок 16" descr="SAM_4996.JPG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4286248" y="4286256"/>
            <a:ext cx="3214710" cy="22098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ony_13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25" cy="6858000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3571868" y="4071942"/>
            <a:ext cx="5572132" cy="646331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785794"/>
            <a:ext cx="764386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 smtClean="0"/>
          </a:p>
          <a:p>
            <a:r>
              <a:rPr lang="ru-RU" sz="2400" dirty="0" smtClean="0"/>
              <a:t> </a:t>
            </a:r>
          </a:p>
          <a:p>
            <a:endParaRPr lang="ru-RU" sz="2400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_origina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00958" y="5471273"/>
            <a:ext cx="1643042" cy="1386727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2571736" y="285728"/>
            <a:ext cx="363432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Рисование</a:t>
            </a:r>
          </a:p>
          <a:p>
            <a:pPr algn="ctr"/>
            <a:r>
              <a:rPr lang="ru-RU" sz="4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«Я  артист»</a:t>
            </a:r>
            <a:endParaRPr lang="ru-RU" sz="44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286000" y="31058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endParaRPr lang="ru-RU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" name="Рисунок 17" descr="image_image_135870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0491768">
            <a:off x="839428" y="5051214"/>
            <a:ext cx="1461588" cy="1478222"/>
          </a:xfrm>
          <a:prstGeom prst="rect">
            <a:avLst/>
          </a:prstGeom>
        </p:spPr>
      </p:pic>
      <p:pic>
        <p:nvPicPr>
          <p:cNvPr id="19" name="Рисунок 18" descr="karandashi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143768" y="571480"/>
            <a:ext cx="1076324" cy="1608528"/>
          </a:xfrm>
          <a:prstGeom prst="rect">
            <a:avLst/>
          </a:prstGeom>
        </p:spPr>
      </p:pic>
      <p:pic>
        <p:nvPicPr>
          <p:cNvPr id="20" name="Рисунок 19" descr="DSC_0461.JPG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3071802" y="4143380"/>
            <a:ext cx="3013075" cy="21352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" name="Рисунок 20" descr="DSC_0467.JPG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3214678" y="2000240"/>
            <a:ext cx="3119422" cy="19907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" name="Рисунок 21" descr="DSC_0463.JPG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6572264" y="2428868"/>
            <a:ext cx="2090002" cy="30765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" name="Рисунок 22" descr="DSC_0468.JPG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642910" y="1928802"/>
            <a:ext cx="1928826" cy="29241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ony_13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25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Прямоугольник 14"/>
          <p:cNvSpPr/>
          <p:nvPr/>
        </p:nvSpPr>
        <p:spPr>
          <a:xfrm>
            <a:off x="3571868" y="4071942"/>
            <a:ext cx="5572132" cy="646331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785794"/>
            <a:ext cx="764386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 smtClean="0"/>
          </a:p>
          <a:p>
            <a:r>
              <a:rPr lang="ru-RU" sz="2400" dirty="0" smtClean="0"/>
              <a:t> </a:t>
            </a:r>
          </a:p>
          <a:p>
            <a:endParaRPr lang="ru-RU" sz="2400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14348" y="285728"/>
            <a:ext cx="786144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Посещение театра  кукол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286000" y="31058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endParaRPr lang="ru-RU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Рисунок 13" descr="IMG-20150226-WA000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6" y="1285860"/>
            <a:ext cx="3214710" cy="42862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Рисунок 15" descr="IMG-20150226-WA000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00694" y="1071546"/>
            <a:ext cx="3357586" cy="25608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4" name="Рисунок 23" descr="708509.jpg"/>
          <p:cNvPicPr>
            <a:picLocks noChangeAspect="1"/>
          </p:cNvPicPr>
          <p:nvPr/>
        </p:nvPicPr>
        <p:blipFill>
          <a:blip r:embed="rId5" cstate="print"/>
          <a:srcRect t="5384" r="24219"/>
          <a:stretch>
            <a:fillRect/>
          </a:stretch>
        </p:blipFill>
        <p:spPr>
          <a:xfrm>
            <a:off x="3428992" y="1714488"/>
            <a:ext cx="2643206" cy="21959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5" name="Рисунок 24" descr="IMG_252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857488" y="4500570"/>
            <a:ext cx="2952739" cy="22145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Рисунок 16" descr="IMG-20150226-WA0006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286380" y="3929066"/>
            <a:ext cx="3357586" cy="23793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_original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500958" y="5471273"/>
            <a:ext cx="1643042" cy="1386727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ony_13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25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Прямоугольник 14"/>
          <p:cNvSpPr/>
          <p:nvPr/>
        </p:nvSpPr>
        <p:spPr>
          <a:xfrm>
            <a:off x="3571868" y="4071942"/>
            <a:ext cx="5572132" cy="646331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785794"/>
            <a:ext cx="764386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 smtClean="0"/>
          </a:p>
          <a:p>
            <a:r>
              <a:rPr lang="ru-RU" sz="2400" dirty="0" smtClean="0"/>
              <a:t> </a:t>
            </a:r>
          </a:p>
          <a:p>
            <a:endParaRPr lang="ru-RU" sz="2400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14348" y="285728"/>
            <a:ext cx="785818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Тематический вечер</a:t>
            </a:r>
          </a:p>
          <a:p>
            <a:pPr algn="ctr"/>
            <a:r>
              <a:rPr lang="ru-RU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«Знакомство с театрами </a:t>
            </a:r>
          </a:p>
          <a:p>
            <a:pPr algn="ctr"/>
            <a:r>
              <a:rPr lang="ru-RU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Екатеринбурга»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286000" y="31058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endParaRPr lang="ru-RU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Рисунок 12" descr="IMG_608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472" y="3857628"/>
            <a:ext cx="3206744" cy="2405058"/>
          </a:xfrm>
          <a:prstGeom prst="rect">
            <a:avLst/>
          </a:prstGeom>
        </p:spPr>
      </p:pic>
      <p:pic>
        <p:nvPicPr>
          <p:cNvPr id="14" name="Рисунок 13" descr="IMG_20181022_165608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3857628"/>
            <a:ext cx="3524274" cy="2643206"/>
          </a:xfrm>
          <a:prstGeom prst="rect">
            <a:avLst/>
          </a:prstGeom>
        </p:spPr>
      </p:pic>
      <p:pic>
        <p:nvPicPr>
          <p:cNvPr id="16" name="Рисунок 15" descr="IMG_6077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175221">
            <a:off x="5350928" y="1902934"/>
            <a:ext cx="3206744" cy="2405058"/>
          </a:xfrm>
          <a:prstGeom prst="rect">
            <a:avLst/>
          </a:prstGeom>
        </p:spPr>
      </p:pic>
      <p:pic>
        <p:nvPicPr>
          <p:cNvPr id="8" name="Рисунок 7" descr="_original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500958" y="5471273"/>
            <a:ext cx="1643042" cy="1386727"/>
          </a:xfrm>
          <a:prstGeom prst="rect">
            <a:avLst/>
          </a:prstGeom>
        </p:spPr>
      </p:pic>
      <p:pic>
        <p:nvPicPr>
          <p:cNvPr id="9" name="Рисунок 8" descr="1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369166">
            <a:off x="1051730" y="1955559"/>
            <a:ext cx="3298337" cy="2473753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ony_13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25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Прямоугольник 14"/>
          <p:cNvSpPr/>
          <p:nvPr/>
        </p:nvSpPr>
        <p:spPr>
          <a:xfrm>
            <a:off x="3571868" y="4071942"/>
            <a:ext cx="5572132" cy="646331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785794"/>
            <a:ext cx="764386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 smtClean="0"/>
          </a:p>
          <a:p>
            <a:r>
              <a:rPr lang="ru-RU" sz="2400" dirty="0" smtClean="0"/>
              <a:t> </a:t>
            </a:r>
          </a:p>
          <a:p>
            <a:endParaRPr lang="ru-RU" sz="2400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28596" y="285728"/>
            <a:ext cx="842965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Музей костюмов в детском саду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286000" y="31058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endParaRPr lang="ru-RU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 descr="IMG_20181022_16194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5669">
            <a:off x="6072198" y="1000108"/>
            <a:ext cx="2500314" cy="3333752"/>
          </a:xfrm>
          <a:prstGeom prst="rect">
            <a:avLst/>
          </a:prstGeom>
        </p:spPr>
      </p:pic>
      <p:pic>
        <p:nvPicPr>
          <p:cNvPr id="13" name="Рисунок 12" descr="IMG_20181022_16163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919255">
            <a:off x="4791466" y="3741165"/>
            <a:ext cx="3429024" cy="2571769"/>
          </a:xfrm>
          <a:prstGeom prst="rect">
            <a:avLst/>
          </a:prstGeom>
        </p:spPr>
      </p:pic>
      <p:pic>
        <p:nvPicPr>
          <p:cNvPr id="16" name="Рисунок 15" descr="IMG_20181022_162352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424842">
            <a:off x="642910" y="928670"/>
            <a:ext cx="2714628" cy="3619504"/>
          </a:xfrm>
          <a:prstGeom prst="rect">
            <a:avLst/>
          </a:prstGeom>
        </p:spPr>
      </p:pic>
      <p:pic>
        <p:nvPicPr>
          <p:cNvPr id="9" name="Рисунок 8" descr="3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57488" y="1142984"/>
            <a:ext cx="3714774" cy="2786082"/>
          </a:xfrm>
          <a:prstGeom prst="rect">
            <a:avLst/>
          </a:prstGeom>
        </p:spPr>
      </p:pic>
      <p:pic>
        <p:nvPicPr>
          <p:cNvPr id="14" name="Рисунок 13" descr="IMG_20181022_162722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377454">
            <a:off x="857621" y="3698077"/>
            <a:ext cx="3762380" cy="2821785"/>
          </a:xfrm>
          <a:prstGeom prst="rect">
            <a:avLst/>
          </a:prstGeom>
        </p:spPr>
      </p:pic>
      <p:pic>
        <p:nvPicPr>
          <p:cNvPr id="8" name="Рисунок 7" descr="_original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500958" y="5471273"/>
            <a:ext cx="1643042" cy="1386727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ony_13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25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Прямоугольник 14"/>
          <p:cNvSpPr/>
          <p:nvPr/>
        </p:nvSpPr>
        <p:spPr>
          <a:xfrm>
            <a:off x="3571868" y="4071942"/>
            <a:ext cx="5572132" cy="646331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785794"/>
            <a:ext cx="764386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 smtClean="0"/>
          </a:p>
          <a:p>
            <a:r>
              <a:rPr lang="ru-RU" sz="2400" dirty="0" smtClean="0"/>
              <a:t> </a:t>
            </a:r>
          </a:p>
          <a:p>
            <a:endParaRPr lang="ru-RU" sz="2400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28596" y="285728"/>
            <a:ext cx="842965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Мастер – класс для родителей</a:t>
            </a:r>
          </a:p>
          <a:p>
            <a:pPr algn="ctr"/>
            <a:r>
              <a:rPr lang="ru-RU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 «Атрибуты для театра»</a:t>
            </a:r>
          </a:p>
        </p:txBody>
      </p:sp>
      <p:pic>
        <p:nvPicPr>
          <p:cNvPr id="8" name="Рисунок 7" descr="_origina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00958" y="5471273"/>
            <a:ext cx="1643042" cy="1386727"/>
          </a:xfrm>
          <a:prstGeom prst="rect">
            <a:avLst/>
          </a:prstGeom>
        </p:spPr>
      </p:pic>
      <p:pic>
        <p:nvPicPr>
          <p:cNvPr id="9" name="Рисунок 8" descr="IMG_244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86512" y="1428736"/>
            <a:ext cx="2571768" cy="34290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IMG_245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204268">
            <a:off x="2725677" y="3469550"/>
            <a:ext cx="3857652" cy="28932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2" descr="IMG_246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21374256">
            <a:off x="378169" y="1697349"/>
            <a:ext cx="3929090" cy="29468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ony_13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25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Прямоугольник 14"/>
          <p:cNvSpPr/>
          <p:nvPr/>
        </p:nvSpPr>
        <p:spPr>
          <a:xfrm>
            <a:off x="3571868" y="4071942"/>
            <a:ext cx="5572132" cy="646331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785794"/>
            <a:ext cx="764386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 smtClean="0"/>
          </a:p>
          <a:p>
            <a:r>
              <a:rPr lang="ru-RU" sz="2400" dirty="0" smtClean="0"/>
              <a:t> </a:t>
            </a:r>
          </a:p>
          <a:p>
            <a:endParaRPr lang="ru-RU" sz="2400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00034" y="142852"/>
            <a:ext cx="842965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Новогоднее театрализованное представление</a:t>
            </a:r>
          </a:p>
          <a:p>
            <a:pPr algn="ctr"/>
            <a:r>
              <a:rPr lang="ru-RU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«Карабас </a:t>
            </a:r>
            <a:r>
              <a:rPr lang="ru-RU" sz="3600" b="1" dirty="0" err="1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Барабас</a:t>
            </a:r>
            <a:r>
              <a:rPr lang="ru-RU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»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286000" y="31058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endParaRPr lang="ru-RU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_origina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00958" y="5471273"/>
            <a:ext cx="1643042" cy="1386727"/>
          </a:xfrm>
          <a:prstGeom prst="rect">
            <a:avLst/>
          </a:prstGeom>
        </p:spPr>
      </p:pic>
      <p:pic>
        <p:nvPicPr>
          <p:cNvPr id="13" name="Рисунок 12" descr="IMG_419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928794" y="4572008"/>
            <a:ext cx="3251098" cy="20822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IMG_417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21352055">
            <a:off x="378383" y="1918826"/>
            <a:ext cx="3786214" cy="27083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DSC02038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209706">
            <a:off x="3938711" y="2292928"/>
            <a:ext cx="5000660" cy="28128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ony_13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25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Прямоугольник 14"/>
          <p:cNvSpPr/>
          <p:nvPr/>
        </p:nvSpPr>
        <p:spPr>
          <a:xfrm>
            <a:off x="3571868" y="4071942"/>
            <a:ext cx="5572132" cy="646331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785794"/>
            <a:ext cx="764386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 smtClean="0"/>
          </a:p>
          <a:p>
            <a:r>
              <a:rPr lang="ru-RU" sz="2400" dirty="0" smtClean="0"/>
              <a:t> </a:t>
            </a:r>
          </a:p>
          <a:p>
            <a:endParaRPr lang="ru-RU" sz="2400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00034" y="142852"/>
            <a:ext cx="842965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Осеннее развлечение</a:t>
            </a:r>
          </a:p>
          <a:p>
            <a:pPr algn="ctr"/>
            <a:r>
              <a:rPr lang="ru-RU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«Ярмарка»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286000" y="31058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endParaRPr lang="ru-RU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_origina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58082" y="5471273"/>
            <a:ext cx="1643042" cy="1386727"/>
          </a:xfrm>
          <a:prstGeom prst="rect">
            <a:avLst/>
          </a:prstGeom>
        </p:spPr>
      </p:pic>
      <p:pic>
        <p:nvPicPr>
          <p:cNvPr id="16" name="Рисунок 15" descr="IMG_974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85786" y="4071942"/>
            <a:ext cx="3571868" cy="23812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Рисунок 16" descr="IMG_974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455992">
            <a:off x="573210" y="1301801"/>
            <a:ext cx="3643338" cy="24288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Рисунок 13" descr="IMG_967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21261805">
            <a:off x="4065314" y="1448547"/>
            <a:ext cx="4929222" cy="32861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ony_13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25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Прямоугольник 14"/>
          <p:cNvSpPr/>
          <p:nvPr/>
        </p:nvSpPr>
        <p:spPr>
          <a:xfrm>
            <a:off x="3571868" y="4071942"/>
            <a:ext cx="5572132" cy="646331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785794"/>
            <a:ext cx="764386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 smtClean="0"/>
          </a:p>
          <a:p>
            <a:r>
              <a:rPr lang="ru-RU" sz="2400" dirty="0" smtClean="0"/>
              <a:t> </a:t>
            </a:r>
          </a:p>
          <a:p>
            <a:endParaRPr lang="ru-RU" sz="2400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00034" y="142852"/>
            <a:ext cx="842965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Театрализованная постановка</a:t>
            </a:r>
          </a:p>
          <a:p>
            <a:pPr algn="ctr"/>
            <a:r>
              <a:rPr lang="ru-RU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«Волк и семеро козлят»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286000" y="31058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endParaRPr lang="ru-RU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 descr="IMG_8699_1.JPG"/>
          <p:cNvPicPr>
            <a:picLocks noChangeAspect="1"/>
          </p:cNvPicPr>
          <p:nvPr/>
        </p:nvPicPr>
        <p:blipFill>
          <a:blip r:embed="rId3" cstate="print"/>
          <a:srcRect l="8850"/>
          <a:stretch>
            <a:fillRect/>
          </a:stretch>
        </p:blipFill>
        <p:spPr>
          <a:xfrm>
            <a:off x="714348" y="1285860"/>
            <a:ext cx="3679025" cy="26908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Рисунок 16" descr="IMG_874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86314" y="1428736"/>
            <a:ext cx="3929058" cy="26193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2" descr="IMG_874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14876" y="4214818"/>
            <a:ext cx="3714744" cy="24764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Рисунок 17" descr="IMG_8766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85720" y="4143380"/>
            <a:ext cx="5072066" cy="25112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_original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500958" y="5471273"/>
            <a:ext cx="1643042" cy="1386727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ony_13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25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Прямоугольник 14"/>
          <p:cNvSpPr/>
          <p:nvPr/>
        </p:nvSpPr>
        <p:spPr>
          <a:xfrm>
            <a:off x="3571868" y="4071942"/>
            <a:ext cx="5572132" cy="646331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785794"/>
            <a:ext cx="764386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 smtClean="0"/>
          </a:p>
          <a:p>
            <a:r>
              <a:rPr lang="ru-RU" sz="2400" dirty="0" smtClean="0"/>
              <a:t> </a:t>
            </a:r>
          </a:p>
          <a:p>
            <a:endParaRPr lang="ru-RU" sz="2400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00034" y="142852"/>
            <a:ext cx="842965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Викторина</a:t>
            </a:r>
          </a:p>
          <a:p>
            <a:pPr algn="ctr"/>
            <a:r>
              <a:rPr lang="ru-RU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«Знатоки  театра»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286000" y="31058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endParaRPr lang="ru-RU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Рисунок 13" descr="IMG_626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6" y="1428736"/>
            <a:ext cx="4071966" cy="27129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Рисунок 15" descr="20160119_105213.jpg"/>
          <p:cNvPicPr>
            <a:picLocks noChangeAspect="1"/>
          </p:cNvPicPr>
          <p:nvPr/>
        </p:nvPicPr>
        <p:blipFill>
          <a:blip r:embed="rId4" cstate="print"/>
          <a:srcRect t="-3448" r="8835"/>
          <a:stretch>
            <a:fillRect/>
          </a:stretch>
        </p:blipFill>
        <p:spPr>
          <a:xfrm rot="21241076">
            <a:off x="467210" y="4182031"/>
            <a:ext cx="3603806" cy="23002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Рисунок 18" descr="IMG_630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305898">
            <a:off x="4881099" y="1576668"/>
            <a:ext cx="3431169" cy="22860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" name="Рисунок 19" descr="IMG_20160119_102403_1CS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357686" y="3929066"/>
            <a:ext cx="3286116" cy="24645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_original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358082" y="5471273"/>
            <a:ext cx="1643042" cy="1386727"/>
          </a:xfrm>
          <a:prstGeom prst="rect">
            <a:avLst/>
          </a:prstGeom>
        </p:spPr>
      </p:pic>
      <p:pic>
        <p:nvPicPr>
          <p:cNvPr id="13" name="Рисунок 12" descr="0_25a22_b8e44257_S.gif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214810" y="2714620"/>
            <a:ext cx="1089026" cy="1500189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ony_13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25" y="0"/>
            <a:ext cx="9144025" cy="6858000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3571868" y="4071942"/>
            <a:ext cx="5572132" cy="646331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785794"/>
            <a:ext cx="7643866" cy="24776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Название команды: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Маленькие театралы»</a:t>
            </a:r>
          </a:p>
          <a:p>
            <a:endParaRPr lang="ru-RU" sz="11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Девиз: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Мы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едины, мы непобедимы</a:t>
            </a:r>
          </a:p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              Театры посещаем,</a:t>
            </a:r>
          </a:p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              Сказок много знаем.</a:t>
            </a:r>
          </a:p>
          <a:p>
            <a:endParaRPr lang="ru-RU" sz="24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Эмблема:</a:t>
            </a: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l="27232" t="15000" r="12500" b="12142"/>
          <a:stretch>
            <a:fillRect/>
          </a:stretch>
        </p:blipFill>
        <p:spPr bwMode="auto">
          <a:xfrm>
            <a:off x="2500298" y="2857496"/>
            <a:ext cx="3971113" cy="30003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_original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197258" y="5214950"/>
            <a:ext cx="1946742" cy="164305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ony_13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25" cy="6858000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3571868" y="4071942"/>
            <a:ext cx="5572132" cy="646331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357290" y="285728"/>
            <a:ext cx="6574237" cy="1200329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 algn="ctr"/>
            <a:r>
              <a:rPr lang="ru-RU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Список  использованных </a:t>
            </a:r>
          </a:p>
          <a:p>
            <a:pPr lvl="0" algn="ctr"/>
            <a:r>
              <a:rPr lang="ru-RU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источников</a:t>
            </a:r>
          </a:p>
        </p:txBody>
      </p:sp>
      <p:pic>
        <p:nvPicPr>
          <p:cNvPr id="13" name="Рисунок 12" descr="_original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451184" y="5429264"/>
            <a:ext cx="1692815" cy="1428736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714348" y="1428736"/>
            <a:ext cx="7143800" cy="4899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Антипина А.Е. Театрализованная деятельность в детском саду. - М.: ТЦ Сфера, 2006.</a:t>
            </a:r>
            <a:endParaRPr lang="ru-RU" sz="1600" dirty="0" smtClean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600" dirty="0" smtClean="0">
                <a:latin typeface="Times New Roman" pitchFamily="18" charset="0"/>
                <a:ea typeface="Calibri"/>
                <a:cs typeface="Times New Roman" pitchFamily="18" charset="0"/>
              </a:rPr>
              <a:t>Вакуленко Ю.А. Театрализованные инсценировки сказок в детском саду - Волгоград,  2007 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Доронова Т.Н. Играем в театр: Театрализованная деятельность детей 4-6 лет: Методическое пособие для воспитателей дошкольных образовательных учреждений. – М., 2004.</a:t>
            </a:r>
            <a:endParaRPr lang="ru-RU" sz="1600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Зинкевич-Евстигнеева Т.Д. Тренинг по сказкотерапии. СПб: Речь, 2005.</a:t>
            </a:r>
            <a:endParaRPr lang="ru-RU" sz="1600" dirty="0" smtClean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Калинина Г. Давайте устроим театр! Домашний театр как средство воспитания. – М.: Лепта-Книга, 2007.</a:t>
            </a:r>
            <a:endParaRPr lang="ru-RU" sz="1600" dirty="0" smtClean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Кряжева Н.Л. Мир детских эмоций. – Ярославль: Академия развития, 2001.</a:t>
            </a:r>
            <a:endParaRPr lang="ru-RU" sz="1600" dirty="0" smtClean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Маханева М.Д. Театрализованные занятия в детском саду. -  М.: ТЦ Сфера, 2001.</a:t>
            </a:r>
            <a:endParaRPr lang="ru-RU" sz="1600" dirty="0" smtClean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Минаева В.М. Развитие эмоций дошкольников. Занятия, игры. – М.: АРКТИ, 2001.</a:t>
            </a:r>
            <a:endParaRPr lang="ru-RU" sz="1600" dirty="0" smtClean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Шорыгина Т.А. Праздники в детском саду. – М.: ТЦ Сфера, 2010.</a:t>
            </a:r>
            <a:endParaRPr lang="ru-RU" sz="1600" dirty="0" smtClean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ony_13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25" y="0"/>
            <a:ext cx="9144025" cy="6858000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3571868" y="4071942"/>
            <a:ext cx="5572132" cy="646331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785794"/>
            <a:ext cx="7643866" cy="64479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Цель: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пробудить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интерес детей и родителей к театру</a:t>
            </a:r>
            <a:endParaRPr lang="ru-RU" sz="2400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1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Задачи: </a:t>
            </a:r>
            <a:endParaRPr lang="ru-RU" sz="2400" b="1" dirty="0" smtClean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eorgia" pitchFamily="18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расширять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представления детей о театрах, его видах, атрибутах,  костюмах, декорациях;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развитие коммуникативных навыков у детей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средствами театрально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игровой и музыкальной деятельности;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воспитывать у детей уверенность в себе, положительную самооценку, умение преодолевать комплексы;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заинтересовать родителей в изготовлении своими руками разных видов театра и способах обыгрывания дома с детьми.</a:t>
            </a:r>
          </a:p>
          <a:p>
            <a:endParaRPr lang="ru-RU" sz="2400" dirty="0" smtClean="0"/>
          </a:p>
          <a:p>
            <a:r>
              <a:rPr lang="ru-RU" sz="2400" dirty="0" smtClean="0"/>
              <a:t> </a:t>
            </a:r>
          </a:p>
          <a:p>
            <a:endParaRPr lang="ru-RU" sz="2400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_origina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00958" y="5471272"/>
            <a:ext cx="1643042" cy="1386727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ony_13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25" y="0"/>
            <a:ext cx="9144025" cy="6858000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3571868" y="4071942"/>
            <a:ext cx="5572132" cy="646331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785794"/>
            <a:ext cx="764386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 smtClean="0"/>
          </a:p>
          <a:p>
            <a:r>
              <a:rPr lang="ru-RU" sz="2400" dirty="0" smtClean="0"/>
              <a:t> </a:t>
            </a:r>
          </a:p>
          <a:p>
            <a:endParaRPr lang="ru-RU" sz="2400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_origina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00958" y="5471272"/>
            <a:ext cx="1643042" cy="1386727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428596" y="500042"/>
            <a:ext cx="8429684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В основу решения этих задач положены следующие принципы</a:t>
            </a:r>
          </a:p>
          <a:p>
            <a:pPr lvl="0" algn="ctr"/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принцип учёта возрастных особенностей дошкольников;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принцип опоры на интересы ребенка;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принцип осуществления взаимодействия воспитателя с</a:t>
            </a:r>
          </a:p>
          <a:p>
            <a:pPr algn="just">
              <a:lnSpc>
                <a:spcPct val="150000"/>
              </a:lnSpc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детьми при руководящей роли взрослого;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принцип наглядности;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принцип последовательности;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принцип сотрудничества 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взаимоуважения.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ony_13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25" cy="6858000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3571868" y="4071942"/>
            <a:ext cx="5572132" cy="646331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57158" y="357167"/>
            <a:ext cx="8643998" cy="597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Виды детской деятельности</a:t>
            </a:r>
          </a:p>
          <a:p>
            <a:pPr lvl="0" algn="ctr"/>
            <a:endParaRPr lang="ru-RU" sz="1600" dirty="0" smtClean="0"/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Игровая: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дидактические, сюжетно – ролевые, подвижные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игры;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/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Музыкально – театрализованная: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театрализованные представления и праздники,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инсценировки;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Продуктивная: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выставки рисунков,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поделок;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Познавательная: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видеофильмы, презентации по теме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проекта;</a:t>
            </a:r>
            <a:endParaRPr lang="ru-RU" sz="2400" dirty="0" smtClean="0"/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Коммуникативная: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беседы, составление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рассказов;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/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Чтение художественной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литературы.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/>
              <a:t/>
            </a:r>
            <a:br>
              <a:rPr lang="ru-RU" sz="2400" dirty="0" smtClean="0"/>
            </a:b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_origina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00958" y="5471272"/>
            <a:ext cx="1643042" cy="1386727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ony_13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25" cy="6858000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3571868" y="4071942"/>
            <a:ext cx="5572132" cy="646331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57158" y="357167"/>
            <a:ext cx="8643998" cy="4308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Ожидаемы результаты проекта</a:t>
            </a:r>
            <a:endParaRPr lang="ru-RU" sz="3600" b="1" dirty="0" smtClean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eorgia" pitchFamily="18" charset="0"/>
            </a:endParaRPr>
          </a:p>
          <a:p>
            <a:endParaRPr lang="ru-RU" sz="1600" dirty="0" smtClean="0"/>
          </a:p>
          <a:p>
            <a:pPr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Активизация знаний об истории театра, его видов;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Увлечённое использование театрального уголка детьми в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группе в самостоятельной деятельности;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Активизация взаимодействия с родителями воспитанников;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Создание мини – музея костюмов.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/>
              <a:t/>
            </a:r>
            <a:br>
              <a:rPr lang="ru-RU" sz="2400" dirty="0" smtClean="0"/>
            </a:b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_origina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58082" y="5471273"/>
            <a:ext cx="1643042" cy="1386727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ony_13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25" cy="6858000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3571868" y="4071942"/>
            <a:ext cx="5572132" cy="646331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785794"/>
            <a:ext cx="764386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 smtClean="0"/>
          </a:p>
          <a:p>
            <a:r>
              <a:rPr lang="ru-RU" sz="2400" dirty="0" smtClean="0"/>
              <a:t> </a:t>
            </a:r>
          </a:p>
          <a:p>
            <a:endParaRPr lang="ru-RU" sz="2400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_origina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00958" y="0"/>
            <a:ext cx="1643042" cy="1386727"/>
          </a:xfrm>
          <a:prstGeom prst="rect">
            <a:avLst/>
          </a:prstGeom>
        </p:spPr>
      </p:pic>
      <p:pic>
        <p:nvPicPr>
          <p:cNvPr id="7" name="Рисунок 6" descr="IMG_117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1034291">
            <a:off x="574904" y="3369623"/>
            <a:ext cx="2125262" cy="28336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IMG_118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515752">
            <a:off x="5963537" y="2963795"/>
            <a:ext cx="2643188" cy="35242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IMG_1176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786050" y="1643050"/>
            <a:ext cx="3071816" cy="40957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Прямоугольник 10"/>
          <p:cNvSpPr/>
          <p:nvPr/>
        </p:nvSpPr>
        <p:spPr>
          <a:xfrm>
            <a:off x="1428728" y="142852"/>
            <a:ext cx="5957079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Кукольный театр </a:t>
            </a:r>
          </a:p>
          <a:p>
            <a:pPr algn="ctr"/>
            <a:r>
              <a:rPr lang="ru-RU" sz="4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«Карабас </a:t>
            </a:r>
            <a:r>
              <a:rPr lang="ru-RU" sz="4400" b="1" dirty="0" err="1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Барабас</a:t>
            </a:r>
            <a:r>
              <a:rPr lang="ru-RU" sz="4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»</a:t>
            </a:r>
            <a:endParaRPr lang="ru-RU" sz="44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eorgia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ony_13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25" cy="6858000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3571868" y="4071942"/>
            <a:ext cx="5572132" cy="646331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785794"/>
            <a:ext cx="764386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 smtClean="0"/>
          </a:p>
          <a:p>
            <a:r>
              <a:rPr lang="ru-RU" sz="2400" dirty="0" smtClean="0"/>
              <a:t> </a:t>
            </a:r>
          </a:p>
          <a:p>
            <a:endParaRPr lang="ru-RU" sz="2400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57158" y="285728"/>
            <a:ext cx="8444941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Кукольный театр </a:t>
            </a:r>
          </a:p>
          <a:p>
            <a:pPr algn="ctr"/>
            <a:r>
              <a:rPr lang="ru-RU" sz="4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«</a:t>
            </a:r>
            <a:r>
              <a:rPr lang="ru-RU" sz="4400" b="1" dirty="0" err="1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Огневушка</a:t>
            </a:r>
            <a:r>
              <a:rPr lang="ru-RU" sz="4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 - </a:t>
            </a:r>
            <a:r>
              <a:rPr lang="ru-RU" sz="4400" b="1" dirty="0" err="1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поскакушка</a:t>
            </a:r>
            <a:r>
              <a:rPr lang="ru-RU" sz="4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»</a:t>
            </a:r>
            <a:endParaRPr lang="ru-RU" sz="44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286000" y="31058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endParaRPr lang="ru-RU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Рисунок 12" descr="IMG-20161018-WA001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23602">
            <a:off x="714348" y="2000240"/>
            <a:ext cx="3643338" cy="20493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Рисунок 13" descr="DSC_123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400929">
            <a:off x="5090725" y="4173356"/>
            <a:ext cx="3071834" cy="17279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Рисунок 16" descr="DSC_124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383549">
            <a:off x="1171837" y="4335123"/>
            <a:ext cx="3556024" cy="2000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Рисунок 17" descr="IMG-20161018-WA0006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21341753">
            <a:off x="5000628" y="1714488"/>
            <a:ext cx="3373461" cy="18975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_original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500958" y="5471273"/>
            <a:ext cx="1643042" cy="1386727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ony_13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25" cy="6858000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3571868" y="4071942"/>
            <a:ext cx="5572132" cy="646331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785794"/>
            <a:ext cx="764386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 smtClean="0"/>
          </a:p>
          <a:p>
            <a:r>
              <a:rPr lang="ru-RU" sz="2400" dirty="0" smtClean="0"/>
              <a:t> </a:t>
            </a:r>
          </a:p>
          <a:p>
            <a:endParaRPr lang="ru-RU" sz="2400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_origina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00958" y="5471273"/>
            <a:ext cx="1643042" cy="1386727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234190" y="285728"/>
            <a:ext cx="8909810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Настольный театр из стаканчиков </a:t>
            </a:r>
          </a:p>
          <a:p>
            <a:pPr algn="ctr"/>
            <a:r>
              <a:rPr lang="ru-RU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«Серебряное копытце»</a:t>
            </a:r>
            <a:endParaRPr lang="ru-RU" sz="36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286000" y="31058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endParaRPr lang="ru-RU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286000" y="3059668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endParaRPr lang="ru-RU" sz="2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Рисунок 12" descr="IMG-20161018-WA000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1175950">
            <a:off x="820517" y="1704833"/>
            <a:ext cx="3446441" cy="19386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Рисунок 13" descr="IMG-20161018-WA0004.jpg"/>
          <p:cNvPicPr>
            <a:picLocks noChangeAspect="1"/>
          </p:cNvPicPr>
          <p:nvPr/>
        </p:nvPicPr>
        <p:blipFill>
          <a:blip r:embed="rId5" cstate="print"/>
          <a:srcRect b="30208"/>
          <a:stretch>
            <a:fillRect/>
          </a:stretch>
        </p:blipFill>
        <p:spPr>
          <a:xfrm rot="320058">
            <a:off x="5500694" y="3786190"/>
            <a:ext cx="1928826" cy="23931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Рисунок 15" descr="IMG-20161018-WA000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563730">
            <a:off x="5202602" y="1759379"/>
            <a:ext cx="3329484" cy="18728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Рисунок 16" descr="IMG-20161018-WA0005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85786" y="4000504"/>
            <a:ext cx="4317998" cy="24288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501</TotalTime>
  <Words>507</Words>
  <Application>Microsoft Office PowerPoint</Application>
  <PresentationFormat>Экран (4:3)</PresentationFormat>
  <Paragraphs>128</Paragraphs>
  <Slides>20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HP</dc:creator>
  <cp:lastModifiedBy>Hewlett-Packard Company</cp:lastModifiedBy>
  <cp:revision>60</cp:revision>
  <dcterms:created xsi:type="dcterms:W3CDTF">2018-10-13T06:53:02Z</dcterms:created>
  <dcterms:modified xsi:type="dcterms:W3CDTF">2018-10-23T10:48:43Z</dcterms:modified>
</cp:coreProperties>
</file>