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15" r:id="rId2"/>
    <p:sldId id="325" r:id="rId3"/>
    <p:sldId id="317" r:id="rId4"/>
    <p:sldId id="324" r:id="rId5"/>
    <p:sldId id="307" r:id="rId6"/>
    <p:sldId id="318" r:id="rId7"/>
    <p:sldId id="327" r:id="rId8"/>
    <p:sldId id="305" r:id="rId9"/>
    <p:sldId id="320" r:id="rId10"/>
    <p:sldId id="301" r:id="rId11"/>
    <p:sldId id="347" r:id="rId12"/>
    <p:sldId id="309" r:id="rId13"/>
    <p:sldId id="314" r:id="rId14"/>
    <p:sldId id="328" r:id="rId15"/>
    <p:sldId id="356" r:id="rId16"/>
    <p:sldId id="350" r:id="rId17"/>
    <p:sldId id="330" r:id="rId18"/>
    <p:sldId id="357" r:id="rId19"/>
    <p:sldId id="337" r:id="rId20"/>
    <p:sldId id="335" r:id="rId21"/>
    <p:sldId id="358" r:id="rId22"/>
    <p:sldId id="329" r:id="rId23"/>
    <p:sldId id="359" r:id="rId24"/>
    <p:sldId id="312" r:id="rId25"/>
    <p:sldId id="360" r:id="rId26"/>
    <p:sldId id="355" r:id="rId27"/>
    <p:sldId id="334" r:id="rId28"/>
    <p:sldId id="354" r:id="rId29"/>
    <p:sldId id="362" r:id="rId30"/>
    <p:sldId id="364" r:id="rId31"/>
    <p:sldId id="341" r:id="rId32"/>
    <p:sldId id="343" r:id="rId33"/>
    <p:sldId id="346" r:id="rId34"/>
    <p:sldId id="331" r:id="rId35"/>
    <p:sldId id="332" r:id="rId36"/>
    <p:sldId id="336" r:id="rId37"/>
    <p:sldId id="345" r:id="rId38"/>
    <p:sldId id="353" r:id="rId39"/>
    <p:sldId id="311" r:id="rId40"/>
    <p:sldId id="361" r:id="rId41"/>
    <p:sldId id="333" r:id="rId42"/>
    <p:sldId id="310" r:id="rId43"/>
    <p:sldId id="352" r:id="rId44"/>
    <p:sldId id="339" r:id="rId45"/>
    <p:sldId id="308" r:id="rId46"/>
    <p:sldId id="365" r:id="rId47"/>
    <p:sldId id="363" r:id="rId48"/>
    <p:sldId id="280" r:id="rId49"/>
    <p:sldId id="322" r:id="rId50"/>
    <p:sldId id="351" r:id="rId51"/>
  </p:sldIdLst>
  <p:sldSz cx="9144000" cy="6858000" type="screen4x3"/>
  <p:notesSz cx="6815138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66CC"/>
    <a:srgbClr val="0033CC"/>
    <a:srgbClr val="FFFFFF"/>
    <a:srgbClr val="99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18A15-549E-4FA3-872D-A9950716649A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48185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9866D-F3EF-4DAB-BF0D-1271B5A2F8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43255-3BC1-4C06-B787-A0D21E50F35F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24956"/>
            <a:ext cx="545211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8185"/>
            <a:ext cx="2953226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54E13-2D19-4A0F-A5B7-C9DAB4AD4D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F54E13-2D19-4A0F-A5B7-C9DAB4AD4D2B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e-mail:%20mdou548@eduekb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pandia.ru/text/category/razvitie_rebenka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52;&#1040;&#1052;&#1040;\&#1059;&#1095;&#1077;&#1073;&#1085;&#1099;&#1081;%20&#1075;&#1086;&#1076;\&#1079;&#1076;&#1086;&#1088;&#1086;&#1074;&#1099;&#1081;%20&#1088;&#1077;&#1073;&#1077;&#1085;&#1086;&#1082;%20&#1075;&#1088;&#1091;&#1087;&#1087;&#1072;%202\&#1088;&#1072;&#1079;&#1074;&#1080;&#1090;&#1080;&#1077;%20&#1084;&#1077;&#1083;&#1082;&#1086;&#1081;%20&#1084;&#1086;&#1090;&#1086;&#1088;&#1080;&#1082;&#1080;\&#1087;&#1088;&#1077;&#1079;&#1077;&#1085;&#1090;&#1072;&#1094;&#1080;&#1080;\&#1089;&#1077;&#1084;&#1080;&#1085;&#1072;&#1088;%20&#1088;&#1072;&#1079;&#1074;&#1080;&#1090;&#1080;&#1077;%20&#1084;&#1086;&#1090;&#1086;&#1088;&#1080;&#1082;&#1080;\&#1089;&#1077;&#1084;&#1080;&#1085;&#1072;&#1088;%20&#1087;&#1088;&#1072;&#1082;&#1090;&#1080;&#1082;&#1091;&#1084;%20&#1087;&#1086;%20&#1088;&#1072;&#1079;&#1074;&#1080;&#1090;&#1080;&#1102;%20&#1084;&#1077;&#1083;&#1082;&#1086;&#1081;%20&#1084;&#1086;&#1090;&#1086;&#1088;&#1080;&#1082;&#1080;\&#1097;&#1105;&#1090;&#1082;&#1091;%20&#1084;&#1099;%20&#1074;%20&#1088;&#1091;&#1082;&#1072;&#1093;%20&#1089;&#1078;&#1080;&#1084;&#1072;&#1077;&#1084;.mp4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0.png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Relationship Id="rId9" Type="http://schemas.openxmlformats.org/officeDocument/2006/relationships/image" Target="../media/image10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1052736"/>
            <a:ext cx="7920880" cy="129614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Семинар – практикум для педагогов</a:t>
            </a:r>
          </a:p>
        </p:txBody>
      </p:sp>
      <p:sp>
        <p:nvSpPr>
          <p:cNvPr id="189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55576" y="2204864"/>
            <a:ext cx="8280474" cy="424832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ru-RU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Тема: </a:t>
            </a:r>
          </a:p>
          <a:p>
            <a:pPr>
              <a:lnSpc>
                <a:spcPct val="80000"/>
              </a:lnSpc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«Речь на кончиках пальцев. Использование нетрадиционных приемов и материала для развития мелкой моторики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1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5517232"/>
            <a:ext cx="44999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Подготовили воспитатели: </a:t>
            </a:r>
          </a:p>
          <a:p>
            <a:pPr algn="ctr"/>
            <a:r>
              <a:rPr lang="ru-RU" sz="2400" b="1" dirty="0" err="1" smtClean="0">
                <a:ln w="11430"/>
                <a:solidFill>
                  <a:srgbClr val="00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Ионова</a:t>
            </a:r>
            <a:r>
              <a:rPr lang="ru-RU" sz="2400" b="1" dirty="0" smtClean="0">
                <a:ln w="11430"/>
                <a:solidFill>
                  <a:srgbClr val="00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Л.П.</a:t>
            </a:r>
          </a:p>
          <a:p>
            <a:pPr algn="ctr"/>
            <a:r>
              <a:rPr lang="ru-RU" sz="2400" b="1" cap="none" spc="0" dirty="0" err="1" smtClean="0">
                <a:ln w="11430"/>
                <a:solidFill>
                  <a:srgbClr val="00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Вихарева</a:t>
            </a:r>
            <a:r>
              <a:rPr lang="ru-RU" sz="2400" b="1" cap="none" spc="0" dirty="0" smtClean="0">
                <a:ln w="11430"/>
                <a:solidFill>
                  <a:srgbClr val="0033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Ю.П</a:t>
            </a:r>
            <a:r>
              <a:rPr lang="ru-RU" sz="2400" b="1" cap="none" spc="0" dirty="0" smtClean="0">
                <a:ln w="11430"/>
                <a:solidFill>
                  <a:srgbClr val="0066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2400" b="1" cap="none" spc="0" dirty="0">
              <a:ln w="11430"/>
              <a:solidFill>
                <a:srgbClr val="0066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91801"/>
            <a:ext cx="91440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Российской Федерации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Департамент образования г. Екатеринбурга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- детский сад № 548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620010,  г. Екатеринбург,  ул. Инженерная, д.67-А, тел.(343)258-36-74, 258-37-23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e-mail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: mdou548@eduekb.ru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42910" y="142852"/>
            <a:ext cx="7775575" cy="6477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Средства развития мелкой моторики</a:t>
            </a:r>
            <a:endParaRPr kumimoji="0" lang="ru-RU" sz="3600" b="1" i="0" u="sng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857224" y="2708275"/>
            <a:ext cx="2143140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1071538" y="1214422"/>
            <a:ext cx="2071703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071538" y="4143380"/>
            <a:ext cx="1928826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357554" y="1857364"/>
            <a:ext cx="2357454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286512" y="2708275"/>
            <a:ext cx="2214578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6572264" y="4143380"/>
            <a:ext cx="2214578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6715140" y="1052513"/>
            <a:ext cx="2105010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Крышки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786181" y="3573463"/>
            <a:ext cx="2214579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Шнурки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184279" y="1503347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Пластилин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900113" y="2852738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Крупа, бусы, пуговицы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492500" y="1989138"/>
            <a:ext cx="20891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Природный материал</a:t>
            </a: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6372225" y="2997200"/>
            <a:ext cx="194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Куклы</a:t>
            </a:r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3714744" y="5072074"/>
            <a:ext cx="2071702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Краски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1071538" y="4492639"/>
            <a:ext cx="187324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bg1"/>
                </a:solidFill>
              </a:rPr>
              <a:t>Песок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6858016" y="4492639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bg1"/>
                </a:solidFill>
              </a:rPr>
              <a:t>Прищепки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1285852" y="5500702"/>
            <a:ext cx="2071702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Макароны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6000760" y="5572140"/>
            <a:ext cx="2071702" cy="11525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Орехи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 animBg="1"/>
      <p:bldP spid="18" grpId="0"/>
      <p:bldP spid="19" grpId="0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75b29066ae8dcd7ab7b028ac95b1706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60648"/>
            <a:ext cx="8164778" cy="61206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Мелкую моторику рук развивают: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357298"/>
            <a:ext cx="7829576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• различные игры с пальчиками; 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• игры с мелкими предметами, которые неудобно брать в ручку 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(только под контролем взрослых)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; </a:t>
            </a:r>
            <a:endParaRPr lang="ru-RU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>
              <a:buNone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• игры, где требуется что–то брать или вытаскивать, сжимать – разжимать, выливать – наливать, насыпать – высыпать, проталкивать в отверстия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• рисование; 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• застёгивание и расстегивание молний, пуговиц, одевание и раздевание и т. д.</a:t>
            </a:r>
            <a:endParaRPr lang="ru-RU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7901014" cy="9175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Пальчиковая гимнастика решает множество задач в 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 tooltip="Развитие ребенка"/>
              </a:rPr>
              <a:t>развитии ребенка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420888"/>
            <a:ext cx="8178702" cy="4176464"/>
          </a:xfrm>
        </p:spPr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способствует овладению навыками мелкой моторики;</a:t>
            </a:r>
          </a:p>
          <a:p>
            <a:pPr algn="ctr" fontAlgn="base">
              <a:buNone/>
            </a:pP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помогает развивать речь;</a:t>
            </a:r>
          </a:p>
          <a:p>
            <a:pPr algn="ctr" fontAlgn="base">
              <a:buNone/>
            </a:pP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повышает работоспособность головного мозга;</a:t>
            </a:r>
          </a:p>
          <a:p>
            <a:pPr algn="ctr" fontAlgn="base">
              <a:buNone/>
            </a:pP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-развивает психические процессы: внимание, память, мышление, воображение;</a:t>
            </a:r>
          </a:p>
          <a:p>
            <a:pPr algn="ctr" fontAlgn="base">
              <a:buNone/>
            </a:pP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развивает тактильную чувствительность;</a:t>
            </a:r>
          </a:p>
          <a:p>
            <a:pPr algn="ctr" fontAlgn="base">
              <a:buNone/>
            </a:pP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снимает тревожность.</a:t>
            </a:r>
          </a:p>
          <a:p>
            <a:endParaRPr lang="ru-RU" dirty="0"/>
          </a:p>
        </p:txBody>
      </p:sp>
      <p:pic>
        <p:nvPicPr>
          <p:cNvPr id="5" name="Picture 5" descr="51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196752"/>
            <a:ext cx="2160240" cy="1476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Пальчиковая гимнастика</a:t>
            </a:r>
          </a:p>
        </p:txBody>
      </p:sp>
      <p:sp>
        <p:nvSpPr>
          <p:cNvPr id="134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936" y="1052736"/>
            <a:ext cx="4680520" cy="5073427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  Игры с пальчиками создают благоприятный эмоциональный фон, развивают умение подражать взрослому, учат вслушиваться и понимать смысл речи, повышают речевую активность ребенка. </a:t>
            </a:r>
          </a:p>
        </p:txBody>
      </p:sp>
      <p:pic>
        <p:nvPicPr>
          <p:cNvPr id="8" name="Рисунок 7" descr="IMG_20220513_164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3789040"/>
            <a:ext cx="3528392" cy="2646294"/>
          </a:xfrm>
          <a:prstGeom prst="rect">
            <a:avLst/>
          </a:prstGeom>
        </p:spPr>
      </p:pic>
      <p:pic>
        <p:nvPicPr>
          <p:cNvPr id="9" name="Рисунок 8" descr="photo_5321141408465275475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980728"/>
            <a:ext cx="324036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31224" cy="796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Упражнения по выработке обобщенного зрительного образа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внутренние и внешние обводки плоских фигур, их штриховка;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графические упражнения;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дорисовывание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второй половины рисунка, его деталей;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соединение по точкам;</a:t>
            </a:r>
          </a:p>
          <a:p>
            <a:pPr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рисование по образцу и т. д.</a:t>
            </a: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277813"/>
            <a:ext cx="8208912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Графические диктанты,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графомоторные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дорожки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27584" y="1700808"/>
            <a:ext cx="4464496" cy="4425355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Рисование по клеточкам – очень увлекательное и полезное занятие для детей. Это игровой способ развития пространственного воображения, мелкой моторики пальцев рук, координации движений, усидчивости. Графические диктанты могут с успехом применяться для детей от 5 лет. </a:t>
            </a:r>
          </a:p>
        </p:txBody>
      </p:sp>
      <p:pic>
        <p:nvPicPr>
          <p:cNvPr id="19460" name="Picture 6" descr="http://www.school88.ru/content/psihology/M_graf%20diktant.files/image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700808"/>
            <a:ext cx="1381815" cy="162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E:\МАМА\фото 2022\IMG-20220516-WA0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573016"/>
            <a:ext cx="3552395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E:\МАМА\фото 2022\IMG-20220516-WA0013.jpg"/>
          <p:cNvPicPr>
            <a:picLocks noChangeAspect="1" noChangeArrowheads="1"/>
          </p:cNvPicPr>
          <p:nvPr/>
        </p:nvPicPr>
        <p:blipFill>
          <a:blip r:embed="rId4" cstate="print"/>
          <a:srcRect r="12031" b="6945"/>
          <a:stretch>
            <a:fillRect/>
          </a:stretch>
        </p:blipFill>
        <p:spPr bwMode="auto">
          <a:xfrm rot="5400000">
            <a:off x="5401151" y="1375713"/>
            <a:ext cx="1584176" cy="22343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8136904" cy="1417638"/>
          </a:xfrm>
        </p:spPr>
        <p:txBody>
          <a:bodyPr>
            <a:normAutofit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Рисование, раскрашивание картинок</a:t>
            </a:r>
          </a:p>
        </p:txBody>
      </p:sp>
      <p:sp>
        <p:nvSpPr>
          <p:cNvPr id="134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5085184"/>
            <a:ext cx="8231832" cy="1544216"/>
          </a:xfrm>
        </p:spPr>
        <p:txBody>
          <a:bodyPr>
            <a:normAutofit fontScale="25000" lnSpcReduction="20000"/>
          </a:bodyPr>
          <a:lstStyle/>
          <a:p>
            <a:endParaRPr lang="ru-RU" sz="2800" dirty="0" smtClean="0"/>
          </a:p>
          <a:p>
            <a:r>
              <a:rPr lang="ru-RU" sz="80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Карандаши «заставляют» мышцы руки напрягаться, прикладывать усилия для того, чтобы оставить на бумаге след. Ребенок должен учиться регулировать силу нажима, для того, чтобы провести линию, что способствует в развитии и укреплении мелкой мускулатуры кисти руки, в отработке координации движения. </a:t>
            </a:r>
            <a:endParaRPr lang="ru-RU" sz="8000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Рисунок 5" descr="photo_5305353349203348649_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268760"/>
            <a:ext cx="3069246" cy="2311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hoto_5305353349203348651_y.jpg"/>
          <p:cNvPicPr>
            <a:picLocks noChangeAspect="1"/>
          </p:cNvPicPr>
          <p:nvPr/>
        </p:nvPicPr>
        <p:blipFill>
          <a:blip r:embed="rId3" cstate="print"/>
          <a:srcRect b="10493"/>
          <a:stretch>
            <a:fillRect/>
          </a:stretch>
        </p:blipFill>
        <p:spPr>
          <a:xfrm>
            <a:off x="899592" y="764704"/>
            <a:ext cx="260530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hoto_5305353349203348735_y.jpg"/>
          <p:cNvPicPr>
            <a:picLocks noChangeAspect="1"/>
          </p:cNvPicPr>
          <p:nvPr/>
        </p:nvPicPr>
        <p:blipFill>
          <a:blip r:embed="rId4" cstate="print"/>
          <a:srcRect l="13693" r="4148"/>
          <a:stretch>
            <a:fillRect/>
          </a:stretch>
        </p:blipFill>
        <p:spPr>
          <a:xfrm>
            <a:off x="3131840" y="2558902"/>
            <a:ext cx="2952328" cy="27063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6633"/>
            <a:ext cx="8280920" cy="68123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Упражнения по выработке обобщённого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двигательного образа предмета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плетение, шнуровка, бантиков, застёгивание и расстёгивание пуговиц, рисование верёвочкой; узелки – перебирать верёвочки с узлами пальцами, называя по порядку день недели, месяцы и т. д.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вышивание, вязание;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игры и упражнения с пальчиковыми буквами.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Данные игры и упражнения обычно используются и на занятиях по подготовке к обучению грамоте. С помощью пальцев рук можно построить несколько вариантов одной буквы русского алфавита;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имитация жестом различных конкретных предметов, действий 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(рассказывание стихов руками)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театр в руке 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(кукольный, пальчиковый, </a:t>
            </a:r>
            <a:r>
              <a:rPr lang="ru-RU" sz="24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варежковый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перчаточный, театр теней)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</a:t>
            </a:r>
          </a:p>
          <a:p>
            <a:pPr algn="ctr"/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35" name="Text Box 7"/>
          <p:cNvSpPr txBox="1">
            <a:spLocks noChangeArrowheads="1"/>
          </p:cNvSpPr>
          <p:nvPr/>
        </p:nvSpPr>
        <p:spPr bwMode="auto">
          <a:xfrm>
            <a:off x="5076056" y="3933056"/>
            <a:ext cx="4067944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Плетение косичек из ниток,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скрепышей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венков из цветов: </a:t>
            </a:r>
          </a:p>
          <a:p>
            <a:pPr algn="ctr">
              <a:spcBef>
                <a:spcPct val="50000"/>
              </a:spcBef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использование повторяющихся технологических операций способствует автоматизации тонких движений пальцев рук;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укреплению </a:t>
            </a: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здоровья ребенка</a:t>
            </a:r>
          </a:p>
        </p:txBody>
      </p:sp>
      <p:sp>
        <p:nvSpPr>
          <p:cNvPr id="1328136" name="Text Box 8"/>
          <p:cNvSpPr txBox="1">
            <a:spLocks noChangeArrowheads="1"/>
          </p:cNvSpPr>
          <p:nvPr/>
        </p:nvSpPr>
        <p:spPr bwMode="auto">
          <a:xfrm>
            <a:off x="4139952" y="116632"/>
            <a:ext cx="43944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Плетение </a:t>
            </a:r>
          </a:p>
        </p:txBody>
      </p:sp>
      <p:pic>
        <p:nvPicPr>
          <p:cNvPr id="7" name="Рисунок 6" descr="1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620688"/>
            <a:ext cx="3920103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hoto_5312101292581177214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4861" y="764704"/>
            <a:ext cx="363326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photo_5339112904546437762_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3789040"/>
            <a:ext cx="3960440" cy="2982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"/>
          <p:cNvSpPr>
            <a:spLocks noChangeArrowheads="1"/>
          </p:cNvSpPr>
          <p:nvPr/>
        </p:nvSpPr>
        <p:spPr bwMode="auto">
          <a:xfrm>
            <a:off x="827088" y="4989165"/>
            <a:ext cx="8137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«Рука является вышедшим наружу</a:t>
            </a: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головным мозгом »,</a:t>
            </a: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 писал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И.Кант. 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123" name="Picture 22" descr="https://pp.vk.me/c606021/v606021061/6cf6/LYs2PBNDLtg.jpg"/>
          <p:cNvPicPr>
            <a:picLocks noChangeAspect="1" noChangeArrowheads="1"/>
          </p:cNvPicPr>
          <p:nvPr/>
        </p:nvPicPr>
        <p:blipFill>
          <a:blip r:embed="rId2" cstate="print"/>
          <a:srcRect t="12238"/>
          <a:stretch>
            <a:fillRect/>
          </a:stretch>
        </p:blipFill>
        <p:spPr bwMode="auto">
          <a:xfrm>
            <a:off x="2428859" y="1857364"/>
            <a:ext cx="5178233" cy="322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357166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…«Истоки способностей и дарования детей находится на кончиках их пальцев. От них … идут тончайшие ручейки, которые питают источник образной мысли»                           В. А.Сухомлинский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6084" name="Picture 4" descr="dd58ec1a2de8b6a9c0d4b53cb1d619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1" y="332656"/>
            <a:ext cx="4398463" cy="3312368"/>
          </a:xfrm>
          <a:prstGeom prst="rect">
            <a:avLst/>
          </a:prstGeom>
          <a:noFill/>
          <a:ln w="38100">
            <a:solidFill>
              <a:srgbClr val="CC66FF"/>
            </a:solidFill>
            <a:miter lim="800000"/>
            <a:headEnd/>
            <a:tailEnd/>
          </a:ln>
        </p:spPr>
      </p:pic>
      <p:pic>
        <p:nvPicPr>
          <p:cNvPr id="1326085" name="Picture 5" descr="laces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32656"/>
            <a:ext cx="3261320" cy="3261320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1326086" name="Text Box 6"/>
          <p:cNvSpPr txBox="1">
            <a:spLocks noChangeArrowheads="1"/>
          </p:cNvSpPr>
          <p:nvPr/>
        </p:nvSpPr>
        <p:spPr bwMode="auto">
          <a:xfrm>
            <a:off x="827584" y="4005064"/>
            <a:ext cx="83164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Застёгивание и расстёгивание пуговиц, кнопок, крючков; завязывание и развязывание лент, шнурков, узелков на верёвке - это хорошая тренировка для пальчиков, совершенствуется ловкость и развивается мелкая моторика рук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88640"/>
            <a:ext cx="8044127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Упражнения по выработке мускульной памяти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</a:t>
            </a:r>
            <a:r>
              <a:rPr lang="ru-RU" sz="3200" dirty="0" smtClean="0"/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массаж и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самомассаж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кистей и пальцев рук 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мячиками-ёжиками, </a:t>
            </a:r>
            <a:r>
              <a:rPr lang="ru-RU" sz="24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прыгунками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вертеть их в руках, щёлкать по ним пальцами и 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«стрелять»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состязаясь в меткости;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грецкими орехами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катать два ореха между ладонями. Прокатывать один орех между двумя пальцами;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шестигранными карандашами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грани карандаша легко укалывают ладони, активизируют нервные окончания, снимают напряжение. Можно пропускать карандаш между одним и двумя-тремя пальцами, удерживая его в определённом положении в правой и левой руке.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</a:t>
            </a: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зубными щётками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– растирать сначала подушечку пальца, затем медленно опускаться к его основанию.</a:t>
            </a:r>
          </a:p>
          <a:p>
            <a:pPr algn="ctr"/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Массаж рук</a:t>
            </a:r>
          </a:p>
        </p:txBody>
      </p:sp>
      <p:sp>
        <p:nvSpPr>
          <p:cNvPr id="134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868" y="1196752"/>
            <a:ext cx="4714908" cy="299424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dirty="0">
                <a:solidFill>
                  <a:srgbClr val="009900"/>
                </a:solidFill>
              </a:rPr>
              <a:t>    </a:t>
            </a:r>
            <a:r>
              <a:rPr lang="ru-RU" sz="2800" b="1" dirty="0">
                <a:solidFill>
                  <a:srgbClr val="0070C0"/>
                </a:solidFill>
              </a:rPr>
              <a:t>Поглаживания, растирания ладонями, пальцами или ребристым карандашом</a:t>
            </a:r>
            <a:r>
              <a:rPr lang="ru-RU" sz="2800" b="1" dirty="0" smtClean="0">
                <a:solidFill>
                  <a:srgbClr val="0070C0"/>
                </a:solidFill>
              </a:rPr>
              <a:t>, либо зубной щёткой </a:t>
            </a:r>
            <a:r>
              <a:rPr lang="ru-RU" sz="2800" b="1" dirty="0">
                <a:solidFill>
                  <a:srgbClr val="0070C0"/>
                </a:solidFill>
              </a:rPr>
              <a:t>воздействуют на активные точки, связанные с корой головного мозга </a:t>
            </a:r>
          </a:p>
        </p:txBody>
      </p:sp>
      <p:pic>
        <p:nvPicPr>
          <p:cNvPr id="1345541" name="Picture 5" descr="massagruk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5032" y="142852"/>
            <a:ext cx="1500198" cy="1500198"/>
          </a:xfrm>
          <a:prstGeom prst="rect">
            <a:avLst/>
          </a:prstGeom>
          <a:noFill/>
        </p:spPr>
      </p:pic>
      <p:pic>
        <p:nvPicPr>
          <p:cNvPr id="7" name="Рисунок 6" descr="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3501008"/>
            <a:ext cx="2350818" cy="3140968"/>
          </a:xfrm>
          <a:prstGeom prst="rect">
            <a:avLst/>
          </a:prstGeom>
        </p:spPr>
      </p:pic>
      <p:pic>
        <p:nvPicPr>
          <p:cNvPr id="8" name="Рисунок 7" descr="IMG_20220513_162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1000108"/>
            <a:ext cx="3059832" cy="2294874"/>
          </a:xfrm>
          <a:prstGeom prst="rect">
            <a:avLst/>
          </a:prstGeom>
        </p:spPr>
      </p:pic>
      <p:pic>
        <p:nvPicPr>
          <p:cNvPr id="9" name="Рисунок 8" descr="IMG_20220513_1624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4000504"/>
            <a:ext cx="3569620" cy="26772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716016" y="6093296"/>
          <a:ext cx="3931875" cy="558924"/>
        </p:xfrm>
        <a:graphic>
          <a:graphicData uri="http://schemas.openxmlformats.org/presentationml/2006/ole">
            <p:oleObj spid="_x0000_s1026" name="Объект упаковщика для оболочки" showAsIcon="1" r:id="rId4" imgW="4823640" imgH="685800" progId="Package">
              <p:embed/>
            </p:oleObj>
          </a:graphicData>
        </a:graphic>
      </p:graphicFrame>
      <p:pic>
        <p:nvPicPr>
          <p:cNvPr id="14" name="щётку мы в руках сжимаем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27584" y="404664"/>
            <a:ext cx="8208913" cy="6156686"/>
          </a:xfrm>
          <a:prstGeom prst="rect">
            <a:avLst/>
          </a:prstGeom>
        </p:spPr>
      </p:pic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143250" y="3086100"/>
          <a:ext cx="2855913" cy="685800"/>
        </p:xfrm>
        <a:graphic>
          <a:graphicData uri="http://schemas.openxmlformats.org/presentationml/2006/ole">
            <p:oleObj spid="_x0000_s1027" name="Объект упаковщика для оболочки" showAsIcon="1" r:id="rId6" imgW="285624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5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Массажеры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42986" y="1268760"/>
            <a:ext cx="5489254" cy="3816424"/>
          </a:xfrm>
        </p:spPr>
        <p:txBody>
          <a:bodyPr>
            <a:normAutofit/>
          </a:bodyPr>
          <a:lstStyle/>
          <a:p>
            <a:pPr marL="533400" indent="-533400">
              <a:buNone/>
            </a:pPr>
            <a:r>
              <a:rPr lang="ru-RU" sz="2400" b="1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Упражнения с </a:t>
            </a:r>
            <a:r>
              <a:rPr lang="ru-RU" sz="2400" b="1" i="1" dirty="0" err="1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массажерами</a:t>
            </a: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33400" indent="-533400"/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катать по столу от</a:t>
            </a:r>
            <a:endParaRPr lang="en-US" sz="240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None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кончиков пальцев </a:t>
            </a:r>
            <a:endParaRPr lang="en-US" sz="240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None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 локтя, между ладонями, </a:t>
            </a:r>
            <a:endParaRPr lang="en-US" sz="240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None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тыльной стороне кисти.</a:t>
            </a:r>
          </a:p>
          <a:p>
            <a:pPr marL="533400" indent="-533400"/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Выполнять упражнения </a:t>
            </a:r>
            <a:endParaRPr lang="en-US" sz="240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None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надо обязательно </a:t>
            </a:r>
            <a:endParaRPr lang="en-US" sz="2400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33400" indent="-533400">
              <a:buNone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каждой рукой по очереди.</a:t>
            </a:r>
          </a:p>
          <a:p>
            <a:endParaRPr lang="ru-RU" sz="2800" dirty="0"/>
          </a:p>
        </p:txBody>
      </p:sp>
      <p:pic>
        <p:nvPicPr>
          <p:cNvPr id="4" name="Picture 11" descr="P1040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941168"/>
            <a:ext cx="2088232" cy="1567060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" name="Рисунок 4" descr="photo_5321141408465275443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980728"/>
            <a:ext cx="3240360" cy="5760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764704"/>
            <a:ext cx="8136904" cy="5976664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Кинезиология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наука о развитии головного мозга через движение.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Кинезиологические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упражнения повышают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стрессоустойчивость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синхронизируют работу полушарий, улучшают мыслительную деятельность, способствуют улучшению памяти и внимания, облегчают процесс чтения и письма.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мозаика, конструкторы,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пазлы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пирамиды, волчки;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отвинчивание и завинчивание пробок разной величины и конфигурации;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работа с пластилином, бумагой, тканью;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игры с бусами, чётками — перебирание бус развивает пальцы, успокаивает нервы;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игры с канцелярскими резинками или резинками для волос (для этого нужно резинку надеть на большой и указательный пальцы и растягивать её из стороны в сторону);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выкладывание букв из счетных палочек и шнурка;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игра на воображаемом пианино, выкладывание 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«колодца»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из палочек 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(держать каждую палочку нужно только одноименными пальцами обеих рук)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игры с эспандерами, губками;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игры с прищепками;</a:t>
            </a:r>
          </a:p>
          <a:p>
            <a:pPr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игры с монетами, пуговицами,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коктейльными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трубочками;</a:t>
            </a:r>
          </a:p>
          <a:p>
            <a:pPr>
              <a:buNone/>
            </a:pP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90246" y="116633"/>
            <a:ext cx="67635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Кинезиологические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упражнения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88640"/>
            <a:ext cx="7272808" cy="568863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Игры в мяч, с кубиками, мозаикой приносят пользу ребёнку: развивают его руки, подготавливая к овладению письмом, формируют у него художественный вкус </a:t>
            </a:r>
          </a:p>
          <a:p>
            <a:pPr algn="ctr"/>
            <a:endParaRPr lang="ru-RU" sz="2800" dirty="0">
              <a:ln>
                <a:solidFill>
                  <a:srgbClr val="0070C0"/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348880"/>
            <a:ext cx="2479101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hoto_5312101292581177217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060848"/>
            <a:ext cx="3155205" cy="2376264"/>
          </a:xfrm>
          <a:prstGeom prst="rect">
            <a:avLst/>
          </a:prstGeom>
        </p:spPr>
      </p:pic>
      <p:pic>
        <p:nvPicPr>
          <p:cNvPr id="7" name="Рисунок 6" descr="photo_5312101292581177201_y.jpg"/>
          <p:cNvPicPr>
            <a:picLocks noChangeAspect="1"/>
          </p:cNvPicPr>
          <p:nvPr/>
        </p:nvPicPr>
        <p:blipFill>
          <a:blip r:embed="rId4" cstate="print"/>
          <a:srcRect t="14082"/>
          <a:stretch>
            <a:fillRect/>
          </a:stretch>
        </p:blipFill>
        <p:spPr>
          <a:xfrm>
            <a:off x="5580112" y="4509120"/>
            <a:ext cx="3407463" cy="220486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062" name="Text Box 6"/>
          <p:cNvSpPr txBox="1">
            <a:spLocks noChangeArrowheads="1"/>
          </p:cNvSpPr>
          <p:nvPr/>
        </p:nvSpPr>
        <p:spPr bwMode="auto">
          <a:xfrm>
            <a:off x="1043608" y="1066800"/>
            <a:ext cx="79208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 конструировании развивается координация кисти, логическое мышление и пространственное воображение </a:t>
            </a:r>
          </a:p>
        </p:txBody>
      </p:sp>
      <p:sp>
        <p:nvSpPr>
          <p:cNvPr id="1325065" name="Text Box 9"/>
          <p:cNvSpPr txBox="1">
            <a:spLocks noChangeArrowheads="1"/>
          </p:cNvSpPr>
          <p:nvPr/>
        </p:nvSpPr>
        <p:spPr bwMode="auto">
          <a:xfrm>
            <a:off x="1524000" y="2286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Конструирование</a:t>
            </a:r>
          </a:p>
        </p:txBody>
      </p:sp>
      <p:pic>
        <p:nvPicPr>
          <p:cNvPr id="7" name="Рисунок 6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2060848"/>
            <a:ext cx="2496277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photo_5305353349203348723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2564904"/>
            <a:ext cx="3527197" cy="26564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photo_5312101292581177200_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4149080"/>
            <a:ext cx="3312368" cy="2494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Пазлы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en-US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Popit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спинеры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802367">
            <a:off x="6944759" y="1327279"/>
            <a:ext cx="1920213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1ce9a7-4c0d-4cca-91ca-90036dd74c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3933056"/>
            <a:ext cx="2891813" cy="2168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E:\МАМА\фото 2022\IMG-20220516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887496" flipH="1">
            <a:off x="1314841" y="1017169"/>
            <a:ext cx="1469757" cy="1959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hoto_5305353349203348736_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1124744"/>
            <a:ext cx="3501294" cy="2636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168149855275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08304" y="3501008"/>
            <a:ext cx="1620181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photo_5312101292581177194_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5976" y="4149080"/>
            <a:ext cx="2594770" cy="1954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photo_5312101292581177210_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268760"/>
            <a:ext cx="3719617" cy="28013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407099" y="260648"/>
            <a:ext cx="63298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Игры с крышечками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16814985526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5" y="3910552"/>
            <a:ext cx="3880433" cy="21827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16814985527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268760"/>
            <a:ext cx="3923928" cy="2207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_20220513_164018.jpg"/>
          <p:cNvPicPr>
            <a:picLocks noChangeAspect="1"/>
          </p:cNvPicPr>
          <p:nvPr/>
        </p:nvPicPr>
        <p:blipFill>
          <a:blip r:embed="rId5" cstate="print"/>
          <a:srcRect t="21187"/>
          <a:stretch>
            <a:fillRect/>
          </a:stretch>
        </p:blipFill>
        <p:spPr>
          <a:xfrm>
            <a:off x="899592" y="4293096"/>
            <a:ext cx="3851920" cy="2276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0"/>
            <a:ext cx="7848872" cy="6237311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Цель: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Совершенствование профессиональной компетентности педагогов в области развития мелкой моторики рук детей дошкольного возраста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20272" y="4437112"/>
            <a:ext cx="2123728" cy="1584176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3" name="Рисунок 2" descr="16814985525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60648"/>
            <a:ext cx="4932040" cy="2774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16814985525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260648"/>
            <a:ext cx="1784796" cy="3172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681498552661.jpg"/>
          <p:cNvPicPr>
            <a:picLocks noChangeAspect="1"/>
          </p:cNvPicPr>
          <p:nvPr/>
        </p:nvPicPr>
        <p:blipFill>
          <a:blip r:embed="rId4" cstate="print"/>
          <a:srcRect l="23625" r="8651"/>
          <a:stretch>
            <a:fillRect/>
          </a:stretch>
        </p:blipFill>
        <p:spPr>
          <a:xfrm>
            <a:off x="5652120" y="3789040"/>
            <a:ext cx="3096344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1681498552717.jpg"/>
          <p:cNvPicPr>
            <a:picLocks noChangeAspect="1"/>
          </p:cNvPicPr>
          <p:nvPr/>
        </p:nvPicPr>
        <p:blipFill>
          <a:blip r:embed="rId5" cstate="print"/>
          <a:srcRect r="12773"/>
          <a:stretch>
            <a:fillRect/>
          </a:stretch>
        </p:blipFill>
        <p:spPr>
          <a:xfrm>
            <a:off x="899592" y="3356992"/>
            <a:ext cx="4176464" cy="2693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hoto_5305353349203348652_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420888"/>
            <a:ext cx="3155205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931224" cy="28083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Нанизывая бусины, крышечки, макароны закрепляем знание цветов, развиваем воображение, а также знакомимся с понятием симметрии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Рисунок 4" descr="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221088"/>
            <a:ext cx="3096344" cy="23222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2852936"/>
            <a:ext cx="3072342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475656" y="116632"/>
            <a:ext cx="6912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«Цветные бусы»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15949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36904" cy="32403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Нанизывая бусины-крышки с цифрами закрепляем порядковый счет, играем в игру </a:t>
            </a:r>
            <a:b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«Какой цифры не хватает?»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16632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«Цифровые бусы»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34818">
            <a:off x="3935351" y="2186506"/>
            <a:ext cx="1623051" cy="21640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 descr="photo_5332315715073591420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59" y="2636912"/>
            <a:ext cx="2674993" cy="2014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photo_5332315715073591418_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2581780"/>
            <a:ext cx="2713988" cy="2043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photo_5305353349203348652_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4365104"/>
            <a:ext cx="3130407" cy="23575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181978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282154"/>
          </a:xfrm>
        </p:spPr>
        <p:txBody>
          <a:bodyPr/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«Цветные слова»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1340768"/>
            <a:ext cx="3759882" cy="5013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0" t="11754" r="2387" b="3809"/>
          <a:stretch/>
        </p:blipFill>
        <p:spPr>
          <a:xfrm rot="20843042">
            <a:off x="963862" y="1897580"/>
            <a:ext cx="3372592" cy="228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87737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0"/>
            <a:ext cx="7427168" cy="1268760"/>
          </a:xfrm>
        </p:spPr>
        <p:txBody>
          <a:bodyPr>
            <a:normAutofit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Лепка из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пластилина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теста</a:t>
            </a:r>
          </a:p>
        </p:txBody>
      </p:sp>
      <p:sp>
        <p:nvSpPr>
          <p:cNvPr id="134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908720"/>
            <a:ext cx="3744416" cy="5949280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dirty="0">
                <a:solidFill>
                  <a:srgbClr val="006600"/>
                </a:solidFill>
              </a:rPr>
              <a:t>   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 этом занятии развивается сила кисти и пальцев, обеспечивается смена тонуса мускулатуры рук</a:t>
            </a:r>
          </a:p>
          <a:p>
            <a:pPr>
              <a:buFontTx/>
              <a:buNone/>
            </a:pPr>
            <a:endParaRPr lang="ru-RU" dirty="0"/>
          </a:p>
        </p:txBody>
      </p:sp>
      <p:pic>
        <p:nvPicPr>
          <p:cNvPr id="6" name="Рисунок 5" descr="photo_5305353349203348648_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052736"/>
            <a:ext cx="3547307" cy="2671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hoto_5305353349203348663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933056"/>
            <a:ext cx="3596906" cy="2708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photo_5305353349203348751_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005064"/>
            <a:ext cx="344204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Бумажная пластика</a:t>
            </a:r>
          </a:p>
        </p:txBody>
      </p:sp>
      <p:sp>
        <p:nvSpPr>
          <p:cNvPr id="134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105400"/>
            <a:ext cx="8229600" cy="1752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6600"/>
                </a:solidFill>
              </a:rPr>
              <a:t>    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Вырезание ножницами,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сминание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, разрывание и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надрывание</a:t>
            </a: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, скручивание и другие виды бумажной пластики способствуют формированию координации движений кистей рук и пальчиков</a:t>
            </a:r>
          </a:p>
        </p:txBody>
      </p:sp>
      <p:pic>
        <p:nvPicPr>
          <p:cNvPr id="1348612" name="Picture 4" descr="dsc000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60648"/>
            <a:ext cx="1825642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Рисунок 5" descr="photo_5305353349203348738_y.jpg"/>
          <p:cNvPicPr>
            <a:picLocks noChangeAspect="1"/>
          </p:cNvPicPr>
          <p:nvPr/>
        </p:nvPicPr>
        <p:blipFill>
          <a:blip r:embed="rId3" cstate="print"/>
          <a:srcRect r="31097"/>
          <a:stretch>
            <a:fillRect/>
          </a:stretch>
        </p:blipFill>
        <p:spPr>
          <a:xfrm>
            <a:off x="755576" y="1052736"/>
            <a:ext cx="3096344" cy="3384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photo_5305353349203348737_y.jpg"/>
          <p:cNvPicPr>
            <a:picLocks noChangeAspect="1"/>
          </p:cNvPicPr>
          <p:nvPr/>
        </p:nvPicPr>
        <p:blipFill>
          <a:blip r:embed="rId4" cstate="print"/>
          <a:srcRect l="14656" r="29649"/>
          <a:stretch>
            <a:fillRect/>
          </a:stretch>
        </p:blipFill>
        <p:spPr>
          <a:xfrm>
            <a:off x="3995936" y="1268760"/>
            <a:ext cx="2736304" cy="370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5" cstate="print"/>
          <a:srcRect l="9905" r="23233"/>
          <a:stretch>
            <a:fillRect/>
          </a:stretch>
        </p:blipFill>
        <p:spPr>
          <a:xfrm>
            <a:off x="6948263" y="3140968"/>
            <a:ext cx="2054221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7108" name="Picture 4" descr="79316540_reb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12976"/>
            <a:ext cx="3672116" cy="29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27109" name="Picture 5" descr="33572460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212976"/>
            <a:ext cx="4092112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27110" name="Text Box 6"/>
          <p:cNvSpPr txBox="1">
            <a:spLocks noChangeArrowheads="1"/>
          </p:cNvSpPr>
          <p:nvPr/>
        </p:nvSpPr>
        <p:spPr bwMode="auto">
          <a:xfrm>
            <a:off x="1043608" y="764704"/>
            <a:ext cx="75669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Хорошо формирует мелкую моторику рук нанизывание на леску пуговиц, бусинок, макарон, сушек, бисера и выкладывание фигур,  создание картин с помощью этих материалов. Делайте вместе с детьми бусы из рябины, орешков, семян тыквы и огурцов, мелких плодов, скрепок </a:t>
            </a:r>
          </a:p>
        </p:txBody>
      </p:sp>
      <p:sp>
        <p:nvSpPr>
          <p:cNvPr id="1327111" name="Text Box 7"/>
          <p:cNvSpPr txBox="1">
            <a:spLocks noChangeArrowheads="1"/>
          </p:cNvSpPr>
          <p:nvPr/>
        </p:nvSpPr>
        <p:spPr bwMode="auto">
          <a:xfrm>
            <a:off x="762000" y="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Нанизывание на леску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715200" cy="3429000"/>
          </a:xfrm>
        </p:spPr>
        <p:txBody>
          <a:bodyPr/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Надевая </a:t>
            </a:r>
            <a:r>
              <a:rPr lang="ru-RU" sz="2800" b="1" dirty="0" err="1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резиночки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на пальцы закрепляем знание цветов, правой и левой руки, развиваем координацию, быстроту реакции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60648"/>
            <a:ext cx="8064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Рингл-динг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4400" dirty="0"/>
          </a:p>
        </p:txBody>
      </p:sp>
      <p:pic>
        <p:nvPicPr>
          <p:cNvPr id="7" name="Рисунок 6" descr="photo_5312101292581177204_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2538956"/>
            <a:ext cx="3476495" cy="2618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photo_5312101292581177208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528450"/>
            <a:ext cx="3600400" cy="2711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615983">
            <a:off x="3795216" y="4756982"/>
            <a:ext cx="1689623" cy="2252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122440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Игры с пуговицами, монетками, трубочками, счётными палочками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Содержимое 3" descr="photo_5305353349203348653_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2500"/>
          <a:stretch>
            <a:fillRect/>
          </a:stretch>
        </p:blipFill>
        <p:spPr>
          <a:xfrm>
            <a:off x="5076056" y="1484784"/>
            <a:ext cx="382449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hoto_5305353349203348661_y.jpg"/>
          <p:cNvPicPr>
            <a:picLocks noChangeAspect="1"/>
          </p:cNvPicPr>
          <p:nvPr/>
        </p:nvPicPr>
        <p:blipFill>
          <a:blip r:embed="rId3" cstate="print"/>
          <a:srcRect b="8479"/>
          <a:stretch>
            <a:fillRect/>
          </a:stretch>
        </p:blipFill>
        <p:spPr>
          <a:xfrm>
            <a:off x="1115616" y="4077072"/>
            <a:ext cx="3760941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1412776"/>
            <a:ext cx="1900656" cy="2539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photo_5332315715073591416_y.jpg"/>
          <p:cNvPicPr>
            <a:picLocks noChangeAspect="1"/>
          </p:cNvPicPr>
          <p:nvPr/>
        </p:nvPicPr>
        <p:blipFill>
          <a:blip r:embed="rId5" cstate="print"/>
          <a:srcRect t="5075"/>
          <a:stretch>
            <a:fillRect/>
          </a:stretch>
        </p:blipFill>
        <p:spPr>
          <a:xfrm>
            <a:off x="5220072" y="4149080"/>
            <a:ext cx="3600400" cy="2573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499176" cy="1008112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Игры с прищепками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980729"/>
            <a:ext cx="7972452" cy="2376264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«Лучики для солнышка» </a:t>
            </a:r>
            <a:endParaRPr lang="ru-RU" i="1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«Колючки для ежика» </a:t>
            </a:r>
            <a:endParaRPr lang="ru-RU" sz="4400" b="1" dirty="0" smtClean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«Заборчик» </a:t>
            </a: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«Веточки для дерева»</a:t>
            </a:r>
          </a:p>
          <a:p>
            <a:pPr>
              <a:buNone/>
            </a:pPr>
            <a:endParaRPr lang="ru-RU" i="1" dirty="0" smtClean="0"/>
          </a:p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908720"/>
            <a:ext cx="1857388" cy="2668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3920" y="3933056"/>
            <a:ext cx="1998559" cy="2670308"/>
          </a:xfrm>
          <a:prstGeom prst="rect">
            <a:avLst/>
          </a:prstGeom>
        </p:spPr>
      </p:pic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429000"/>
            <a:ext cx="2135243" cy="2852936"/>
          </a:xfrm>
          <a:prstGeom prst="rect">
            <a:avLst/>
          </a:prstGeom>
        </p:spPr>
      </p:pic>
      <p:pic>
        <p:nvPicPr>
          <p:cNvPr id="9" name="Рисунок 8" descr="photo_5312101292581177213_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645024"/>
            <a:ext cx="3250818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280" cy="850106"/>
          </a:xfrm>
        </p:spPr>
        <p:txBody>
          <a:bodyPr/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такое мелкая моторика? </a:t>
            </a:r>
          </a:p>
        </p:txBody>
      </p:sp>
      <p:sp>
        <p:nvSpPr>
          <p:cNvPr id="135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5301208"/>
            <a:ext cx="7863408" cy="1328192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Мелкая моторика 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— совокупность скоординированных действий нервной, мышечной и костной систем, часто в сочетании со зрительной системой в выполнении мелких и точных движений кистями и пальцами рук и ног.</a:t>
            </a:r>
          </a:p>
          <a:p>
            <a:pPr algn="ctr">
              <a:lnSpc>
                <a:spcPct val="90000"/>
              </a:lnSpc>
            </a:pPr>
            <a:endParaRPr lang="ru-RU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3516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5715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507288" cy="54006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улучшением тактильной чувствительности пальцев рук рефлекторно улучшается тактильная чувствительность артикуляционного аппарата.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работа с природным и бросовым материалом, где с помощью мелких предметов 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(ореховая скорлупа, чешуйки от шишек и т. д.)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выкладывается узор по пластилину, нанесенному тонким слоем на фанеру;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выполнить мозаику из пластилиновых шариков;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игры с помпонами;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«Волшебный мешочек»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с закрытыми глазами, на ощупь, опознать предмет как правой, так и левой рукой;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 с закрытыми глазами опознать фигуры, цифры или буквы, 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«написанные»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на его правой и левой руке педагогом 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(приём </a:t>
            </a:r>
            <a:r>
              <a:rPr lang="ru-RU" sz="20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дермолексии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;</a:t>
            </a: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• 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игры с крупами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(дети очень любят играть руками в сухом пальчиковом бассейне из гречки, гороха, фасоли).</a:t>
            </a:r>
          </a:p>
          <a:p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0046" y="1"/>
            <a:ext cx="67839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Упражнения для развития 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тактильной чувствительности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0"/>
            <a:ext cx="7931224" cy="1412776"/>
          </a:xfrm>
        </p:spPr>
        <p:txBody>
          <a:bodyPr>
            <a:normAutofit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Поделки из природного материала</a:t>
            </a:r>
          </a:p>
        </p:txBody>
      </p:sp>
      <p:sp>
        <p:nvSpPr>
          <p:cNvPr id="134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39952" y="3645024"/>
            <a:ext cx="4824536" cy="3212976"/>
          </a:xfrm>
        </p:spPr>
        <p:txBody>
          <a:bodyPr>
            <a:normAutofit fontScale="40000" lnSpcReduction="20000"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buNone/>
            </a:pPr>
            <a:r>
              <a:rPr lang="ru-RU" sz="2400" dirty="0">
                <a:solidFill>
                  <a:srgbClr val="006600"/>
                </a:solidFill>
              </a:rPr>
              <a:t> </a:t>
            </a:r>
            <a:r>
              <a:rPr lang="ru-RU" sz="5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Данный материал всегда доступен, не требует больших финансовых затрат, помогает снять эмоциональное напряжение у детей. Игры с природным материалом способствуют развитию мелкой моторики, формированию и развитию пространственных и количественных отношений, знакомству со свойствами природных материалов, развитию памяти, мышлению и речи.</a:t>
            </a:r>
            <a:endParaRPr lang="ru-RU" sz="51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  <p:pic>
        <p:nvPicPr>
          <p:cNvPr id="1349637" name="Picture 5" descr="2895887430_d99fda8a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556792"/>
            <a:ext cx="2240883" cy="1493007"/>
          </a:xfrm>
          <a:prstGeom prst="rect">
            <a:avLst/>
          </a:prstGeom>
          <a:noFill/>
          <a:ln w="76200" cmpd="tri">
            <a:solidFill>
              <a:srgbClr val="0066CC"/>
            </a:solidFill>
            <a:miter lim="800000"/>
            <a:headEnd/>
            <a:tailEnd/>
          </a:ln>
        </p:spPr>
      </p:pic>
      <p:pic>
        <p:nvPicPr>
          <p:cNvPr id="4098" name="Picture 2" descr="E:\МАМА\фото 2022\IMG-20220924-WA0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149080"/>
            <a:ext cx="3168352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16814985529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268760"/>
            <a:ext cx="2592288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16814985528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908720"/>
            <a:ext cx="2592288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Игры с природным материалом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600200"/>
            <a:ext cx="7901014" cy="4525963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«Шишка» - 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массаж рук шишками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«Юный строитель» - 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выкладывание дорожки из  камней</a:t>
            </a:r>
            <a:endParaRPr lang="ru-RU" sz="3600" b="1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«Юный художник» </a:t>
            </a:r>
            <a:r>
              <a:rPr lang="ru-RU" dirty="0" smtClean="0"/>
              <a:t>- </a:t>
            </a:r>
            <a:r>
              <a:rPr lang="ru-RU" sz="2400" i="1" dirty="0" smtClean="0"/>
              <a:t>выложи узор из семян клена, цветов</a:t>
            </a:r>
            <a:endParaRPr lang="ru-RU" i="1" dirty="0" smtClean="0"/>
          </a:p>
          <a:p>
            <a:endParaRPr lang="ru-RU" dirty="0"/>
          </a:p>
        </p:txBody>
      </p:sp>
      <p:pic>
        <p:nvPicPr>
          <p:cNvPr id="4" name="Picture 6" descr="P1030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221088"/>
            <a:ext cx="3143272" cy="2359379"/>
          </a:xfrm>
          <a:prstGeom prst="rect">
            <a:avLst/>
          </a:prstGeom>
          <a:noFill/>
          <a:ln w="19050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5" name="Рисунок 4" descr="16814985527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933056"/>
            <a:ext cx="1496764" cy="2660914"/>
          </a:xfrm>
          <a:prstGeom prst="rect">
            <a:avLst/>
          </a:prstGeom>
        </p:spPr>
      </p:pic>
      <p:pic>
        <p:nvPicPr>
          <p:cNvPr id="6" name="Рисунок 5" descr="16814985528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3861048"/>
            <a:ext cx="1496764" cy="2660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_5312101292581177235_y.jpg"/>
          <p:cNvPicPr>
            <a:picLocks noChangeAspect="1"/>
          </p:cNvPicPr>
          <p:nvPr/>
        </p:nvPicPr>
        <p:blipFill>
          <a:blip r:embed="rId2" cstate="print"/>
          <a:srcRect l="11041" r="8914"/>
          <a:stretch>
            <a:fillRect/>
          </a:stretch>
        </p:blipFill>
        <p:spPr>
          <a:xfrm>
            <a:off x="971600" y="2492896"/>
            <a:ext cx="2219461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photo_5312101292581177209_y.jpg"/>
          <p:cNvPicPr>
            <a:picLocks noChangeAspect="1"/>
          </p:cNvPicPr>
          <p:nvPr/>
        </p:nvPicPr>
        <p:blipFill>
          <a:blip r:embed="rId3" cstate="print"/>
          <a:srcRect l="18179" r="6509"/>
          <a:stretch>
            <a:fillRect/>
          </a:stretch>
        </p:blipFill>
        <p:spPr>
          <a:xfrm>
            <a:off x="5364088" y="2780928"/>
            <a:ext cx="2304256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Игры с помпонами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908720"/>
            <a:ext cx="8229600" cy="5073427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 игре дети быстрее запоминают, знакомясь не только зрительно, но и тактильно. С помощью этих игр у детей развивается мышление, восприятие, память, внимание, мелкая моторика руки, формируется представление о форме, цвете, количестве. </a:t>
            </a:r>
            <a:endParaRPr lang="ru-RU" sz="2400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80312" y="4581128"/>
            <a:ext cx="1631638" cy="2180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photo_5305353349203348654_y.jpg"/>
          <p:cNvPicPr>
            <a:picLocks noChangeAspect="1"/>
          </p:cNvPicPr>
          <p:nvPr/>
        </p:nvPicPr>
        <p:blipFill>
          <a:blip r:embed="rId5" cstate="print"/>
          <a:srcRect l="12195" r="7317"/>
          <a:stretch>
            <a:fillRect/>
          </a:stretch>
        </p:blipFill>
        <p:spPr>
          <a:xfrm>
            <a:off x="2987824" y="4365104"/>
            <a:ext cx="2448272" cy="2290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4741356"/>
            <a:ext cx="1512168" cy="20204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64" name="Picture 4" descr="Resize_of_Izobrazhenie_62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052736"/>
            <a:ext cx="3440346" cy="23762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20966" name="Picture 6" descr="orig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89040"/>
            <a:ext cx="3648406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320967" name="Text Box 7"/>
          <p:cNvSpPr txBox="1">
            <a:spLocks noChangeArrowheads="1"/>
          </p:cNvSpPr>
          <p:nvPr/>
        </p:nvSpPr>
        <p:spPr bwMode="auto">
          <a:xfrm>
            <a:off x="4191000" y="1124744"/>
            <a:ext cx="4953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Дети в игре с песком прилагают силу рук, ловкость пальцев, воображение. Происходит релаксация, гармонизация эмоционально – волевой сферы дошкольника, балансировка психических процессов</a:t>
            </a:r>
          </a:p>
        </p:txBody>
      </p:sp>
      <p:pic>
        <p:nvPicPr>
          <p:cNvPr id="1320969" name="Picture 9" descr="Песочный замок - садик Улыб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861048"/>
            <a:ext cx="3024336" cy="24266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20970" name="Text Box 10"/>
          <p:cNvSpPr txBox="1">
            <a:spLocks noChangeArrowheads="1"/>
          </p:cNvSpPr>
          <p:nvPr/>
        </p:nvSpPr>
        <p:spPr bwMode="auto">
          <a:xfrm>
            <a:off x="4419600" y="304800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Игры с песком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Игры с крупами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196752"/>
            <a:ext cx="7901014" cy="4929411"/>
          </a:xfrm>
        </p:spPr>
        <p:txBody>
          <a:bodyPr/>
          <a:lstStyle/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«Прятки»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спрятай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ручки</a:t>
            </a: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«Юный художник»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рисование на крупе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«Искатель» </a:t>
            </a:r>
            <a:r>
              <a:rPr lang="ru-RU" sz="20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sz="2000" dirty="0" smtClean="0"/>
              <a:t> </a:t>
            </a:r>
            <a:r>
              <a:rPr lang="ru-RU" sz="2000" i="1" dirty="0" smtClean="0"/>
              <a:t>найди в крупе игрушку, монетку</a:t>
            </a: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«Золушка» - 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распредели крупу по банкам</a:t>
            </a: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«Отгадай, какая крупа в мешочке»</a:t>
            </a:r>
          </a:p>
          <a:p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Игра «Сухой бассейн»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i="1" dirty="0" smtClean="0"/>
              <a:t>из гороха и фасоли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548680"/>
            <a:ext cx="183238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photo_5312101292581177195_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3680578"/>
            <a:ext cx="3672408" cy="27657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 descr="f825c5e4848c47604bde4fb9354e0cd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3140968"/>
            <a:ext cx="2658492" cy="3552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96f746489eb10157c02857fb61bed4d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390" y="0"/>
            <a:ext cx="844561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hoto_5305353349203348661_y.jpg"/>
          <p:cNvPicPr>
            <a:picLocks noChangeAspect="1"/>
          </p:cNvPicPr>
          <p:nvPr/>
        </p:nvPicPr>
        <p:blipFill>
          <a:blip r:embed="rId3" cstate="print"/>
          <a:srcRect l="2846" r="11759" b="8479"/>
          <a:stretch>
            <a:fillRect/>
          </a:stretch>
        </p:blipFill>
        <p:spPr>
          <a:xfrm>
            <a:off x="5580112" y="3861048"/>
            <a:ext cx="3390055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hoto_5312101292581177199_y.jpg"/>
          <p:cNvPicPr>
            <a:picLocks noChangeAspect="1"/>
          </p:cNvPicPr>
          <p:nvPr/>
        </p:nvPicPr>
        <p:blipFill>
          <a:blip r:embed="rId4" cstate="print"/>
          <a:srcRect r="6850"/>
          <a:stretch>
            <a:fillRect/>
          </a:stretch>
        </p:blipFill>
        <p:spPr>
          <a:xfrm>
            <a:off x="5724128" y="1196752"/>
            <a:ext cx="3240598" cy="2620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d96f746489eb10157c02857fb61bed4d76.jpg"/>
          <p:cNvPicPr>
            <a:picLocks noChangeAspect="1"/>
          </p:cNvPicPr>
          <p:nvPr/>
        </p:nvPicPr>
        <p:blipFill>
          <a:blip r:embed="rId2" cstate="print"/>
          <a:srcRect l="58555" t="57228" r="6488" b="7073"/>
          <a:stretch>
            <a:fillRect/>
          </a:stretch>
        </p:blipFill>
        <p:spPr>
          <a:xfrm>
            <a:off x="3866744" y="2564904"/>
            <a:ext cx="2073407" cy="1719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Рисунок 4" descr="photo_5332315715073591415_y.jpg"/>
          <p:cNvPicPr>
            <a:picLocks noChangeAspect="1"/>
          </p:cNvPicPr>
          <p:nvPr/>
        </p:nvPicPr>
        <p:blipFill>
          <a:blip r:embed="rId2" cstate="print"/>
          <a:srcRect l="10527" r="9765"/>
          <a:stretch>
            <a:fillRect/>
          </a:stretch>
        </p:blipFill>
        <p:spPr>
          <a:xfrm>
            <a:off x="2987824" y="116632"/>
            <a:ext cx="4081487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photo_5332315715073591411_y.jpg"/>
          <p:cNvPicPr>
            <a:picLocks noChangeAspect="1"/>
          </p:cNvPicPr>
          <p:nvPr/>
        </p:nvPicPr>
        <p:blipFill>
          <a:blip r:embed="rId3" cstate="print"/>
          <a:srcRect b="13599"/>
          <a:stretch>
            <a:fillRect/>
          </a:stretch>
        </p:blipFill>
        <p:spPr>
          <a:xfrm>
            <a:off x="7308304" y="260648"/>
            <a:ext cx="1640780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photo_5332315715073591409_y.jpg"/>
          <p:cNvPicPr>
            <a:picLocks noChangeAspect="1"/>
          </p:cNvPicPr>
          <p:nvPr/>
        </p:nvPicPr>
        <p:blipFill>
          <a:blip r:embed="rId4" cstate="print"/>
          <a:srcRect b="14145"/>
          <a:stretch>
            <a:fillRect/>
          </a:stretch>
        </p:blipFill>
        <p:spPr>
          <a:xfrm>
            <a:off x="899592" y="0"/>
            <a:ext cx="1869164" cy="2852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 descr="photo_5332315715073591413_y.jpg"/>
          <p:cNvPicPr>
            <a:picLocks noChangeAspect="1"/>
          </p:cNvPicPr>
          <p:nvPr/>
        </p:nvPicPr>
        <p:blipFill>
          <a:blip r:embed="rId5" cstate="print"/>
          <a:srcRect t="32880" b="7935"/>
          <a:stretch>
            <a:fillRect/>
          </a:stretch>
        </p:blipFill>
        <p:spPr>
          <a:xfrm>
            <a:off x="4932040" y="3068960"/>
            <a:ext cx="1728192" cy="2219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photo_5332315715073591407_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87824" y="3068960"/>
            <a:ext cx="1872208" cy="3328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photo_5332315715073591404_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71600" y="2996952"/>
            <a:ext cx="1888309" cy="3356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 descr="photo_5332315715073591397_y.jpg"/>
          <p:cNvPicPr>
            <a:picLocks noChangeAspect="1"/>
          </p:cNvPicPr>
          <p:nvPr/>
        </p:nvPicPr>
        <p:blipFill>
          <a:blip r:embed="rId8" cstate="print"/>
          <a:srcRect t="7031"/>
          <a:stretch>
            <a:fillRect/>
          </a:stretch>
        </p:blipFill>
        <p:spPr>
          <a:xfrm>
            <a:off x="5940152" y="4358721"/>
            <a:ext cx="1512168" cy="2499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Рисунок 13" descr="photo_5332315715073591412_y.jpg"/>
          <p:cNvPicPr>
            <a:picLocks noChangeAspect="1"/>
          </p:cNvPicPr>
          <p:nvPr/>
        </p:nvPicPr>
        <p:blipFill>
          <a:blip r:embed="rId9" cstate="print"/>
          <a:srcRect t="20942" b="6764"/>
          <a:stretch>
            <a:fillRect/>
          </a:stretch>
        </p:blipFill>
        <p:spPr>
          <a:xfrm>
            <a:off x="7236296" y="2924944"/>
            <a:ext cx="1680827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8072494" cy="114300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 детства пальчиками играем – дружно речь мы развиваем!»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8cde95fa6b5cb7fa9bde68361db130d1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43608" y="1772816"/>
            <a:ext cx="7829550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</a:p>
        </p:txBody>
      </p:sp>
      <p:sp>
        <p:nvSpPr>
          <p:cNvPr id="64529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827584" y="980728"/>
            <a:ext cx="7931224" cy="5145435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Таким образом тренировка тонких движений пальцев рук оказывает огромное влияние на развитие высшей нервной деятельности ребенка:</a:t>
            </a:r>
          </a:p>
          <a:p>
            <a:pPr algn="ctr"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Функция движения руки всегда тесно связана с функцией речи: развитие первой способствует развитию второй, т.к. моторные и речевые центры в коре головного мозга расположены рядом;</a:t>
            </a:r>
          </a:p>
          <a:p>
            <a:pPr algn="ctr"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Развитие функций обеих рук обеспечивает развитие «центров» речи в обоих полушариях, и как следствие,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   дает преимущества в интеллектуальном развитии, поскольку речь теснейшим образом связана с мышлением</a:t>
            </a:r>
          </a:p>
        </p:txBody>
      </p:sp>
      <p:sp>
        <p:nvSpPr>
          <p:cNvPr id="23556" name="Rectangle 16"/>
          <p:cNvSpPr>
            <a:spLocks noChangeArrowheads="1"/>
          </p:cNvSpPr>
          <p:nvPr/>
        </p:nvSpPr>
        <p:spPr bwMode="auto">
          <a:xfrm>
            <a:off x="1403350" y="3802063"/>
            <a:ext cx="7056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  <a:p>
            <a:pPr algn="ctr" eaLnBrk="0" hangingPunct="0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88640"/>
            <a:ext cx="74168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Итог семинара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Мелкая моторика рук взаимодействует с такими высшими свойствами сознания: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14488"/>
            <a:ext cx="7829576" cy="4411675"/>
          </a:xfrm>
        </p:spPr>
        <p:txBody>
          <a:bodyPr/>
          <a:lstStyle/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внимание,</a:t>
            </a:r>
          </a:p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мышление, </a:t>
            </a:r>
          </a:p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восприятие, </a:t>
            </a:r>
          </a:p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воображение, </a:t>
            </a:r>
          </a:p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наблюдательность, </a:t>
            </a:r>
          </a:p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зрительная и двигательная память,</a:t>
            </a:r>
          </a:p>
          <a:p>
            <a:pPr algn="ctr"/>
            <a:r>
              <a:rPr lang="ru-RU" sz="2800" i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речь.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357188" y="5786438"/>
            <a:ext cx="85725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Спасибо за внимание!</a:t>
            </a:r>
          </a:p>
        </p:txBody>
      </p:sp>
      <p:pic>
        <p:nvPicPr>
          <p:cNvPr id="24579" name="Picture 2" descr="C:\Users\1\Documents\3174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8180109" cy="5112568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27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3708400" y="4941888"/>
            <a:ext cx="2376488" cy="1727200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2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Физическая культура:</a:t>
            </a:r>
          </a:p>
          <a:p>
            <a:pPr algn="ctr">
              <a:defRPr/>
            </a:pPr>
            <a:r>
              <a:rPr lang="ru-RU" sz="1200" b="1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Массаж, пальчиковая гимнастика</a:t>
            </a:r>
          </a:p>
        </p:txBody>
      </p:sp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684213" y="333375"/>
            <a:ext cx="2447925" cy="1728788"/>
          </a:xfrm>
          <a:prstGeom prst="ellipse">
            <a:avLst/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>
                <a:solidFill>
                  <a:srgbClr val="000000"/>
                </a:solidFill>
              </a:rPr>
              <a:t>Познание: </a:t>
            </a:r>
            <a:r>
              <a:rPr lang="ru-RU" sz="1200" b="1" dirty="0" err="1">
                <a:solidFill>
                  <a:srgbClr val="000000"/>
                </a:solidFill>
              </a:rPr>
              <a:t>сенсорика</a:t>
            </a:r>
            <a:r>
              <a:rPr lang="ru-RU" sz="1200" b="1" dirty="0">
                <a:solidFill>
                  <a:srgbClr val="000000"/>
                </a:solidFill>
              </a:rPr>
              <a:t>,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</a:rPr>
              <a:t>окружающий мир, конструирование</a:t>
            </a:r>
            <a:r>
              <a:rPr lang="ru-RU" sz="1200" b="1" dirty="0"/>
              <a:t>.</a:t>
            </a:r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3635375" y="188913"/>
            <a:ext cx="2520950" cy="165576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1002">
            <a:schemeClr val="l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200" b="1" dirty="0">
                <a:solidFill>
                  <a:srgbClr val="C00000"/>
                </a:solidFill>
              </a:rPr>
              <a:t>Коммуникация: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C00000"/>
                </a:solidFill>
              </a:rPr>
              <a:t>Овладение средствами общения</a:t>
            </a: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179388" y="2420938"/>
            <a:ext cx="2447925" cy="180022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Художественное творчество: 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рисование, лепка, аппликация</a:t>
            </a:r>
            <a:r>
              <a:rPr lang="ru-RU" sz="1200" b="1" dirty="0"/>
              <a:t>.</a:t>
            </a:r>
          </a:p>
        </p:txBody>
      </p:sp>
      <p:sp>
        <p:nvSpPr>
          <p:cNvPr id="7176" name="Oval 6"/>
          <p:cNvSpPr>
            <a:spLocks noChangeArrowheads="1"/>
          </p:cNvSpPr>
          <p:nvPr/>
        </p:nvSpPr>
        <p:spPr bwMode="auto">
          <a:xfrm>
            <a:off x="6588125" y="4365625"/>
            <a:ext cx="2376488" cy="158432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>
                <a:solidFill>
                  <a:srgbClr val="000000"/>
                </a:solidFill>
              </a:rPr>
              <a:t>Труд: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</a:rPr>
              <a:t>самообслуживание, поручения</a:t>
            </a:r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6623050" y="2349500"/>
            <a:ext cx="2520950" cy="1655763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Здоровье, безопасность: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бережное отношение к своему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 здоровью, гигиена</a:t>
            </a:r>
          </a:p>
        </p:txBody>
      </p:sp>
      <p:sp>
        <p:nvSpPr>
          <p:cNvPr id="7178" name="Oval 8"/>
          <p:cNvSpPr>
            <a:spLocks noChangeArrowheads="1"/>
          </p:cNvSpPr>
          <p:nvPr/>
        </p:nvSpPr>
        <p:spPr bwMode="auto">
          <a:xfrm>
            <a:off x="6516217" y="332657"/>
            <a:ext cx="2483322" cy="165648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>
                <a:solidFill>
                  <a:srgbClr val="000000"/>
                </a:solidFill>
              </a:rPr>
              <a:t>Чтение художественной литературы: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</a:rPr>
              <a:t> стихи </a:t>
            </a:r>
            <a:r>
              <a:rPr lang="ru-RU" sz="1200" b="1" dirty="0" err="1">
                <a:solidFill>
                  <a:srgbClr val="000000"/>
                </a:solidFill>
              </a:rPr>
              <a:t>потешки</a:t>
            </a:r>
            <a:r>
              <a:rPr lang="ru-RU" sz="1200" b="1" dirty="0">
                <a:solidFill>
                  <a:srgbClr val="000000"/>
                </a:solidFill>
              </a:rPr>
              <a:t>, сказки</a:t>
            </a:r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539750" y="4508500"/>
            <a:ext cx="2519363" cy="165576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Музыка: 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игра на музыкальных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</a:rPr>
              <a:t> инструментах, ложках.</a:t>
            </a:r>
          </a:p>
        </p:txBody>
      </p:sp>
      <p:sp>
        <p:nvSpPr>
          <p:cNvPr id="2" name="Oval 10"/>
          <p:cNvSpPr>
            <a:spLocks noChangeArrowheads="1"/>
          </p:cNvSpPr>
          <p:nvPr/>
        </p:nvSpPr>
        <p:spPr bwMode="auto">
          <a:xfrm>
            <a:off x="3348038" y="2133600"/>
            <a:ext cx="2735262" cy="20875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Развитие мелкой моторики в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разных образовательных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областях</a:t>
            </a:r>
          </a:p>
        </p:txBody>
      </p:sp>
      <p:sp>
        <p:nvSpPr>
          <p:cNvPr id="7181" name="Line 11"/>
          <p:cNvSpPr>
            <a:spLocks noChangeShapeType="1"/>
          </p:cNvSpPr>
          <p:nvPr/>
        </p:nvSpPr>
        <p:spPr bwMode="auto">
          <a:xfrm flipH="1">
            <a:off x="2484438" y="3860800"/>
            <a:ext cx="1150937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2" name="Line 12"/>
          <p:cNvSpPr>
            <a:spLocks noChangeShapeType="1"/>
          </p:cNvSpPr>
          <p:nvPr/>
        </p:nvSpPr>
        <p:spPr bwMode="auto">
          <a:xfrm flipH="1">
            <a:off x="2555875" y="2997200"/>
            <a:ext cx="79216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3" name="Line 13"/>
          <p:cNvSpPr>
            <a:spLocks noChangeShapeType="1"/>
          </p:cNvSpPr>
          <p:nvPr/>
        </p:nvSpPr>
        <p:spPr bwMode="auto">
          <a:xfrm flipH="1" flipV="1">
            <a:off x="2843213" y="1700213"/>
            <a:ext cx="865187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4" name="Line 14"/>
          <p:cNvSpPr>
            <a:spLocks noChangeShapeType="1"/>
          </p:cNvSpPr>
          <p:nvPr/>
        </p:nvSpPr>
        <p:spPr bwMode="auto">
          <a:xfrm flipV="1">
            <a:off x="4716463" y="18446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5" name="Line 15"/>
          <p:cNvSpPr>
            <a:spLocks noChangeShapeType="1"/>
          </p:cNvSpPr>
          <p:nvPr/>
        </p:nvSpPr>
        <p:spPr bwMode="auto">
          <a:xfrm flipV="1">
            <a:off x="5795963" y="1916113"/>
            <a:ext cx="14398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6" name="Line 16"/>
          <p:cNvSpPr>
            <a:spLocks noChangeShapeType="1"/>
          </p:cNvSpPr>
          <p:nvPr/>
        </p:nvSpPr>
        <p:spPr bwMode="auto">
          <a:xfrm>
            <a:off x="6084888" y="3357563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7" name="Line 17"/>
          <p:cNvSpPr>
            <a:spLocks noChangeShapeType="1"/>
          </p:cNvSpPr>
          <p:nvPr/>
        </p:nvSpPr>
        <p:spPr bwMode="auto">
          <a:xfrm>
            <a:off x="4859338" y="4221163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88" name="Line 18"/>
          <p:cNvSpPr>
            <a:spLocks noChangeShapeType="1"/>
          </p:cNvSpPr>
          <p:nvPr/>
        </p:nvSpPr>
        <p:spPr bwMode="auto">
          <a:xfrm>
            <a:off x="5651500" y="3933825"/>
            <a:ext cx="1512888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Зачем нужно развивать</a:t>
            </a:r>
            <a:b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мелкую моторику?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8840"/>
            <a:ext cx="8686800" cy="4536504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ln w="10541" cmpd="sng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cs typeface="Times New Roman" pitchFamily="18" charset="0"/>
              </a:rPr>
              <a:t>Развитие мелкой моторики ребенка</a:t>
            </a:r>
            <a:r>
              <a:rPr lang="ru-RU" sz="2800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- тонких движений кистей и пальцев рук - один из показателей психического развития ребенка.</a:t>
            </a:r>
          </a:p>
          <a:p>
            <a:pPr algn="ctr">
              <a:lnSpc>
                <a:spcPct val="80000"/>
              </a:lnSpc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Высокий уровень развития мелкой моторики свидетельствует о функциональной зрелости коры головного мозга и </a:t>
            </a:r>
            <a:r>
              <a:rPr lang="ru-RU" sz="2800" b="1" dirty="0">
                <a:ln w="10541" cmpd="sng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</a:rPr>
              <a:t>о психологической готовности ребенка к школе. </a:t>
            </a:r>
            <a:endParaRPr lang="ru-RU" sz="2800" b="1" dirty="0">
              <a:ln w="10541" cmpd="sng">
                <a:solidFill>
                  <a:srgbClr val="7030A0"/>
                </a:solidFill>
                <a:prstDash val="solid"/>
              </a:ln>
              <a:solidFill>
                <a:srgbClr val="00206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Мелкая моторика – </a:t>
            </a:r>
            <a:r>
              <a:rPr lang="ru-RU" sz="2800" b="1" dirty="0">
                <a:ln w="10541" cmpd="sng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</a:rPr>
              <a:t>основа развития психических процессов: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внимания, памяти, восприятия, мышления и речи.</a:t>
            </a:r>
          </a:p>
          <a:p>
            <a:pPr algn="ctr">
              <a:lnSpc>
                <a:spcPct val="80000"/>
              </a:lnSpc>
            </a:pPr>
            <a:endParaRPr lang="ru-RU" sz="2800" dirty="0"/>
          </a:p>
        </p:txBody>
      </p:sp>
      <p:pic>
        <p:nvPicPr>
          <p:cNvPr id="51204" name="Picture 7" descr="i (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301208"/>
            <a:ext cx="1310985" cy="1379984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05" name="Picture 4" descr="5434699_w640_h640_g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404969">
            <a:off x="1835696" y="5229200"/>
            <a:ext cx="1106488" cy="1828800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Рисунок 5" descr="Screenshot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188640"/>
            <a:ext cx="1800200" cy="1808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404664"/>
            <a:ext cx="7643192" cy="5721499"/>
          </a:xfrm>
        </p:spPr>
        <p:txBody>
          <a:bodyPr/>
          <a:lstStyle/>
          <a:p>
            <a:pPr algn="ctr"/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Основной метод накопление информации –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прикосновения. </a:t>
            </a:r>
            <a:endParaRPr lang="ru-RU" b="1" dirty="0" smtClean="0">
              <a:ln w="10541" cmpd="sng">
                <a:solidFill>
                  <a:srgbClr val="002060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Ребенку необходимо все хватать , трогать, гладить и пробовать на вкус.</a:t>
            </a:r>
          </a:p>
          <a:p>
            <a:pPr algn="ctr"/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Роль взрослого помочь ему в этом дать необходимый стимул развития.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Рисунок 4" descr="7434358a223328507bc42715bae5a17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221088"/>
            <a:ext cx="2998663" cy="22478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b4ac3c4a2be957e2d42bac4557eae9b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4221088"/>
            <a:ext cx="3419872" cy="22776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74638"/>
            <a:ext cx="8136904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Приемы развития мелкой моторики</a:t>
            </a: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43609" y="1340768"/>
            <a:ext cx="7654304" cy="481397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- 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систематичность проведения игр и упражнений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последовательность - (от простого к сложному)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все игры и упражнения должны проводиться по желанию ребенка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игры и упражнения должны быть в меру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</TotalTime>
  <Words>1417</Words>
  <Application>Microsoft Office PowerPoint</Application>
  <PresentationFormat>Экран (4:3)</PresentationFormat>
  <Paragraphs>209</Paragraphs>
  <Slides>50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Тема Office</vt:lpstr>
      <vt:lpstr>Объект упаковщика для оболочки</vt:lpstr>
      <vt:lpstr>Семинар – практикум для педагогов</vt:lpstr>
      <vt:lpstr>Слайд 2</vt:lpstr>
      <vt:lpstr>Цель: Совершенствование профессиональной компетентности педагогов в области развития мелкой моторики рук детей дошкольного возраста</vt:lpstr>
      <vt:lpstr>Что такое мелкая моторика? </vt:lpstr>
      <vt:lpstr> Мелкая моторика рук взаимодействует с такими высшими свойствами сознания: </vt:lpstr>
      <vt:lpstr>Слайд 6</vt:lpstr>
      <vt:lpstr>Зачем нужно развивать  мелкую моторику?</vt:lpstr>
      <vt:lpstr>     </vt:lpstr>
      <vt:lpstr>Приемы развития мелкой моторики</vt:lpstr>
      <vt:lpstr>Слайд 10</vt:lpstr>
      <vt:lpstr>Слайд 11</vt:lpstr>
      <vt:lpstr>Мелкую моторику рук развивают: </vt:lpstr>
      <vt:lpstr>Пальчиковая гимнастика решает множество задач в развитии ребенка: </vt:lpstr>
      <vt:lpstr>Пальчиковая гимнастика</vt:lpstr>
      <vt:lpstr>Упражнения по выработке обобщенного зрительного образа    </vt:lpstr>
      <vt:lpstr>Графические диктанты, графомоторные дорожки</vt:lpstr>
      <vt:lpstr>Рисование, раскрашивание картинок</vt:lpstr>
      <vt:lpstr>Слайд 18</vt:lpstr>
      <vt:lpstr>Слайд 19</vt:lpstr>
      <vt:lpstr>Слайд 20</vt:lpstr>
      <vt:lpstr>Слайд 21</vt:lpstr>
      <vt:lpstr>Массаж рук</vt:lpstr>
      <vt:lpstr>     </vt:lpstr>
      <vt:lpstr>Массажеры</vt:lpstr>
      <vt:lpstr>  </vt:lpstr>
      <vt:lpstr>  </vt:lpstr>
      <vt:lpstr>Слайд 27</vt:lpstr>
      <vt:lpstr> Пазлы, Popit, спинеры</vt:lpstr>
      <vt:lpstr> </vt:lpstr>
      <vt:lpstr>   </vt:lpstr>
      <vt:lpstr>Нанизывая бусины, крышечки, макароны закрепляем знание цветов, развиваем воображение, а также знакомимся с понятием симметрии</vt:lpstr>
      <vt:lpstr>Нанизывая бусины-крышки с цифрами закрепляем порядковый счет, играем в игру  «Какой цифры не хватает?»</vt:lpstr>
      <vt:lpstr>«Цветные слова»</vt:lpstr>
      <vt:lpstr>Лепка из пластилина, теста</vt:lpstr>
      <vt:lpstr>Бумажная пластика</vt:lpstr>
      <vt:lpstr>Слайд 36</vt:lpstr>
      <vt:lpstr>Надевая резиночки на пальцы закрепляем знание цветов, правой и левой руки, развиваем координацию, быстроту реакции</vt:lpstr>
      <vt:lpstr>Игры с пуговицами, монетками, трубочками, счётными палочками</vt:lpstr>
      <vt:lpstr>Игры с прищепками</vt:lpstr>
      <vt:lpstr>       </vt:lpstr>
      <vt:lpstr>Поделки из природного материала</vt:lpstr>
      <vt:lpstr>Игры с природным материалом</vt:lpstr>
      <vt:lpstr>Игры с помпонами</vt:lpstr>
      <vt:lpstr>Слайд 44</vt:lpstr>
      <vt:lpstr>Игры с крупами</vt:lpstr>
      <vt:lpstr>Слайд 46</vt:lpstr>
      <vt:lpstr>   </vt:lpstr>
      <vt:lpstr> «С детства пальчиками играем – дружно речь мы развиваем!»</vt:lpstr>
      <vt:lpstr> 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Речевое развитие детей 2 – 3 лет</dc:title>
  <dc:creator>Сергей</dc:creator>
  <cp:lastModifiedBy>Андрей</cp:lastModifiedBy>
  <cp:revision>171</cp:revision>
  <dcterms:modified xsi:type="dcterms:W3CDTF">2023-11-02T16:07:16Z</dcterms:modified>
</cp:coreProperties>
</file>