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1F7D5A-B656-480A-895E-E58D098757F9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ru-RU"/>
        </a:p>
      </dgm:t>
    </dgm:pt>
    <dgm:pt modelId="{D997A245-0332-4DB9-9C27-BC879EC2F2B7}">
      <dgm:prSet/>
      <dgm:spPr/>
      <dgm:t>
        <a:bodyPr/>
        <a:lstStyle/>
        <a:p>
          <a:pPr rtl="0"/>
          <a:r>
            <a:rPr lang="ru-RU" b="1" smtClean="0"/>
            <a:t>Следует особое внимание обращать на освоение пространственного словаря, т.к. словарь пространственных терминов ребенка служит показателем его знаний об этих отношениях. </a:t>
          </a:r>
          <a:endParaRPr lang="ru-RU"/>
        </a:p>
      </dgm:t>
    </dgm:pt>
    <dgm:pt modelId="{81A71BAC-79FF-4A42-AA92-0F6306BC973F}" type="parTrans" cxnId="{D2E85429-8A1B-4296-9A64-DA08FE98D0D6}">
      <dgm:prSet/>
      <dgm:spPr/>
      <dgm:t>
        <a:bodyPr/>
        <a:lstStyle/>
        <a:p>
          <a:endParaRPr lang="ru-RU"/>
        </a:p>
      </dgm:t>
    </dgm:pt>
    <dgm:pt modelId="{09263AC1-2395-4DFD-9107-3B0562772DA6}" type="sibTrans" cxnId="{D2E85429-8A1B-4296-9A64-DA08FE98D0D6}">
      <dgm:prSet/>
      <dgm:spPr/>
      <dgm:t>
        <a:bodyPr/>
        <a:lstStyle/>
        <a:p>
          <a:endParaRPr lang="ru-RU"/>
        </a:p>
      </dgm:t>
    </dgm:pt>
    <dgm:pt modelId="{F5CC37F6-F95E-40FB-841C-EFE439B62406}">
      <dgm:prSet/>
      <dgm:spPr/>
      <dgm:t>
        <a:bodyPr/>
        <a:lstStyle/>
        <a:p>
          <a:pPr rtl="0"/>
          <a:r>
            <a:rPr lang="ru-RU" b="1" smtClean="0"/>
            <a:t>Вторым условием является необходимость обобщать единичные, разрозненные восприятия детей о пространственных отношениях.</a:t>
          </a:r>
          <a:endParaRPr lang="ru-RU"/>
        </a:p>
      </dgm:t>
    </dgm:pt>
    <dgm:pt modelId="{F9035669-0188-4141-BC75-38189D391785}" type="parTrans" cxnId="{FC483878-1B66-4015-9C1A-4AE53533DAD1}">
      <dgm:prSet/>
      <dgm:spPr/>
      <dgm:t>
        <a:bodyPr/>
        <a:lstStyle/>
        <a:p>
          <a:endParaRPr lang="ru-RU"/>
        </a:p>
      </dgm:t>
    </dgm:pt>
    <dgm:pt modelId="{7C9F3F93-B782-4495-9C5B-F4FC33BF783F}" type="sibTrans" cxnId="{FC483878-1B66-4015-9C1A-4AE53533DAD1}">
      <dgm:prSet/>
      <dgm:spPr/>
      <dgm:t>
        <a:bodyPr/>
        <a:lstStyle/>
        <a:p>
          <a:endParaRPr lang="ru-RU"/>
        </a:p>
      </dgm:t>
    </dgm:pt>
    <dgm:pt modelId="{CF2F14B7-7542-44D0-AA98-9EE0D4CA6D89}">
      <dgm:prSet/>
      <dgm:spPr/>
      <dgm:t>
        <a:bodyPr/>
        <a:lstStyle/>
        <a:p>
          <a:pPr rtl="0"/>
          <a:r>
            <a:rPr lang="ru-RU" b="1" smtClean="0"/>
            <a:t>Третье условие — научить детей сравнивать парно-противоположные пространственные отношения и направления</a:t>
          </a:r>
          <a:endParaRPr lang="ru-RU"/>
        </a:p>
      </dgm:t>
    </dgm:pt>
    <dgm:pt modelId="{8B94B427-B0D1-434C-BC3E-B428E620643F}" type="parTrans" cxnId="{84F3DFBC-B02D-4846-B045-48E1341FA267}">
      <dgm:prSet/>
      <dgm:spPr/>
      <dgm:t>
        <a:bodyPr/>
        <a:lstStyle/>
        <a:p>
          <a:endParaRPr lang="ru-RU"/>
        </a:p>
      </dgm:t>
    </dgm:pt>
    <dgm:pt modelId="{168F0700-C5B6-4295-920A-0CCD207D85FF}" type="sibTrans" cxnId="{84F3DFBC-B02D-4846-B045-48E1341FA267}">
      <dgm:prSet/>
      <dgm:spPr/>
      <dgm:t>
        <a:bodyPr/>
        <a:lstStyle/>
        <a:p>
          <a:endParaRPr lang="ru-RU"/>
        </a:p>
      </dgm:t>
    </dgm:pt>
    <dgm:pt modelId="{9F3E4D0B-747E-4715-9E2E-E73ED8F010F4}" type="pres">
      <dgm:prSet presAssocID="{971F7D5A-B656-480A-895E-E58D098757F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B659EB3-48FF-40A5-B613-CBC7814982B4}" type="pres">
      <dgm:prSet presAssocID="{D997A245-0332-4DB9-9C27-BC879EC2F2B7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1F1122-5932-4BE4-827B-0A07C9E5DDDC}" type="pres">
      <dgm:prSet presAssocID="{09263AC1-2395-4DFD-9107-3B0562772DA6}" presName="spacer" presStyleCnt="0"/>
      <dgm:spPr/>
    </dgm:pt>
    <dgm:pt modelId="{3C4A963F-1A92-460B-9CB3-A25B58C34ECA}" type="pres">
      <dgm:prSet presAssocID="{F5CC37F6-F95E-40FB-841C-EFE439B62406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CB23C4-2461-4F16-9203-28A8A8F595F2}" type="pres">
      <dgm:prSet presAssocID="{7C9F3F93-B782-4495-9C5B-F4FC33BF783F}" presName="spacer" presStyleCnt="0"/>
      <dgm:spPr/>
    </dgm:pt>
    <dgm:pt modelId="{557E16D3-034C-41F7-8215-2511AAE17B6D}" type="pres">
      <dgm:prSet presAssocID="{CF2F14B7-7542-44D0-AA98-9EE0D4CA6D8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2E85429-8A1B-4296-9A64-DA08FE98D0D6}" srcId="{971F7D5A-B656-480A-895E-E58D098757F9}" destId="{D997A245-0332-4DB9-9C27-BC879EC2F2B7}" srcOrd="0" destOrd="0" parTransId="{81A71BAC-79FF-4A42-AA92-0F6306BC973F}" sibTransId="{09263AC1-2395-4DFD-9107-3B0562772DA6}"/>
    <dgm:cxn modelId="{51262700-34E3-4D2C-8F3E-4517B96E5F53}" type="presOf" srcId="{CF2F14B7-7542-44D0-AA98-9EE0D4CA6D89}" destId="{557E16D3-034C-41F7-8215-2511AAE17B6D}" srcOrd="0" destOrd="0" presId="urn:microsoft.com/office/officeart/2005/8/layout/vList2"/>
    <dgm:cxn modelId="{84F3DFBC-B02D-4846-B045-48E1341FA267}" srcId="{971F7D5A-B656-480A-895E-E58D098757F9}" destId="{CF2F14B7-7542-44D0-AA98-9EE0D4CA6D89}" srcOrd="2" destOrd="0" parTransId="{8B94B427-B0D1-434C-BC3E-B428E620643F}" sibTransId="{168F0700-C5B6-4295-920A-0CCD207D85FF}"/>
    <dgm:cxn modelId="{FC483878-1B66-4015-9C1A-4AE53533DAD1}" srcId="{971F7D5A-B656-480A-895E-E58D098757F9}" destId="{F5CC37F6-F95E-40FB-841C-EFE439B62406}" srcOrd="1" destOrd="0" parTransId="{F9035669-0188-4141-BC75-38189D391785}" sibTransId="{7C9F3F93-B782-4495-9C5B-F4FC33BF783F}"/>
    <dgm:cxn modelId="{12D93B9D-A4E9-40F0-B596-202BB8393DFC}" type="presOf" srcId="{971F7D5A-B656-480A-895E-E58D098757F9}" destId="{9F3E4D0B-747E-4715-9E2E-E73ED8F010F4}" srcOrd="0" destOrd="0" presId="urn:microsoft.com/office/officeart/2005/8/layout/vList2"/>
    <dgm:cxn modelId="{52B6CD92-98E8-4B03-97BC-6905118A9C36}" type="presOf" srcId="{D997A245-0332-4DB9-9C27-BC879EC2F2B7}" destId="{6B659EB3-48FF-40A5-B613-CBC7814982B4}" srcOrd="0" destOrd="0" presId="urn:microsoft.com/office/officeart/2005/8/layout/vList2"/>
    <dgm:cxn modelId="{48BEB183-BC9C-4831-9E4D-96F0A12F9EED}" type="presOf" srcId="{F5CC37F6-F95E-40FB-841C-EFE439B62406}" destId="{3C4A963F-1A92-460B-9CB3-A25B58C34ECA}" srcOrd="0" destOrd="0" presId="urn:microsoft.com/office/officeart/2005/8/layout/vList2"/>
    <dgm:cxn modelId="{ED280681-06D8-4E38-9271-1D8A4659F6F9}" type="presParOf" srcId="{9F3E4D0B-747E-4715-9E2E-E73ED8F010F4}" destId="{6B659EB3-48FF-40A5-B613-CBC7814982B4}" srcOrd="0" destOrd="0" presId="urn:microsoft.com/office/officeart/2005/8/layout/vList2"/>
    <dgm:cxn modelId="{41F2B5ED-EE02-4C66-A8B6-EAEE4320F0CF}" type="presParOf" srcId="{9F3E4D0B-747E-4715-9E2E-E73ED8F010F4}" destId="{971F1122-5932-4BE4-827B-0A07C9E5DDDC}" srcOrd="1" destOrd="0" presId="urn:microsoft.com/office/officeart/2005/8/layout/vList2"/>
    <dgm:cxn modelId="{70C64FDA-5607-4822-98B1-9FBE10861C7E}" type="presParOf" srcId="{9F3E4D0B-747E-4715-9E2E-E73ED8F010F4}" destId="{3C4A963F-1A92-460B-9CB3-A25B58C34ECA}" srcOrd="2" destOrd="0" presId="urn:microsoft.com/office/officeart/2005/8/layout/vList2"/>
    <dgm:cxn modelId="{86E4EF03-0078-45C0-A1AE-720AD267899A}" type="presParOf" srcId="{9F3E4D0B-747E-4715-9E2E-E73ED8F010F4}" destId="{2ECB23C4-2461-4F16-9203-28A8A8F595F2}" srcOrd="3" destOrd="0" presId="urn:microsoft.com/office/officeart/2005/8/layout/vList2"/>
    <dgm:cxn modelId="{FDACBD82-D39C-484A-9161-4F2BF099DCDD}" type="presParOf" srcId="{9F3E4D0B-747E-4715-9E2E-E73ED8F010F4}" destId="{557E16D3-034C-41F7-8215-2511AAE17B6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B659EB3-48FF-40A5-B613-CBC7814982B4}">
      <dsp:nvSpPr>
        <dsp:cNvPr id="0" name=""/>
        <dsp:cNvSpPr/>
      </dsp:nvSpPr>
      <dsp:spPr>
        <a:xfrm>
          <a:off x="0" y="493302"/>
          <a:ext cx="8064896" cy="10998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/>
            <a:t>Следует особое внимание обращать на освоение пространственного словаря, т.к. словарь пространственных терминов ребенка служит показателем его знаний об этих отношениях. </a:t>
          </a:r>
          <a:endParaRPr lang="ru-RU" sz="2000" kern="1200"/>
        </a:p>
      </dsp:txBody>
      <dsp:txXfrm>
        <a:off x="0" y="493302"/>
        <a:ext cx="8064896" cy="1099800"/>
      </dsp:txXfrm>
    </dsp:sp>
    <dsp:sp modelId="{3C4A963F-1A92-460B-9CB3-A25B58C34ECA}">
      <dsp:nvSpPr>
        <dsp:cNvPr id="0" name=""/>
        <dsp:cNvSpPr/>
      </dsp:nvSpPr>
      <dsp:spPr>
        <a:xfrm>
          <a:off x="0" y="1650702"/>
          <a:ext cx="8064896" cy="1099800"/>
        </a:xfrm>
        <a:prstGeom prst="roundRect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/>
            <a:t>Вторым условием является необходимость обобщать единичные, разрозненные восприятия детей о пространственных отношениях.</a:t>
          </a:r>
          <a:endParaRPr lang="ru-RU" sz="2000" kern="1200"/>
        </a:p>
      </dsp:txBody>
      <dsp:txXfrm>
        <a:off x="0" y="1650702"/>
        <a:ext cx="8064896" cy="1099800"/>
      </dsp:txXfrm>
    </dsp:sp>
    <dsp:sp modelId="{557E16D3-034C-41F7-8215-2511AAE17B6D}">
      <dsp:nvSpPr>
        <dsp:cNvPr id="0" name=""/>
        <dsp:cNvSpPr/>
      </dsp:nvSpPr>
      <dsp:spPr>
        <a:xfrm>
          <a:off x="0" y="2808102"/>
          <a:ext cx="8064896" cy="1099800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/>
            <a:t>Третье условие — научить детей сравнивать парно-противоположные пространственные отношения и направления</a:t>
          </a:r>
          <a:endParaRPr lang="ru-RU" sz="2000" kern="1200"/>
        </a:p>
      </dsp:txBody>
      <dsp:txXfrm>
        <a:off x="0" y="2808102"/>
        <a:ext cx="8064896" cy="1099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97D14B-2CAE-4E5B-BE2C-CB749964B2F8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8ABA19-2362-484C-9A61-6BAD0230CE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dirty="0" smtClean="0"/>
              <a:t>Условия способствующие </a:t>
            </a:r>
            <a:br>
              <a:rPr lang="ru-RU" dirty="0" smtClean="0"/>
            </a:br>
            <a:r>
              <a:rPr lang="ru-RU" dirty="0" smtClean="0"/>
              <a:t>установлению полного соответствия между «пространственным образом» и </a:t>
            </a:r>
            <a:br>
              <a:rPr lang="ru-RU" dirty="0" smtClean="0"/>
            </a:br>
            <a:r>
              <a:rPr lang="ru-RU" dirty="0" smtClean="0"/>
              <a:t>словом: </a:t>
            </a:r>
            <a:br>
              <a:rPr lang="ru-RU" dirty="0" smtClean="0"/>
            </a:br>
            <a:r>
              <a:rPr lang="ru-RU" dirty="0" smtClean="0"/>
              <a:t>Признается очевидным, что двигательная деятельность ребенка представляет собой наиболее широкие возможности для развития у дошкольников ориентировки в пространстве как важной составляющей пространственных представлений.</a:t>
            </a:r>
            <a:br>
              <a:rPr lang="ru-RU" dirty="0" smtClean="0"/>
            </a:br>
            <a:r>
              <a:rPr lang="ru-RU" dirty="0" smtClean="0"/>
              <a:t>Следующая задача в обучении — ориентировка на внешних объектах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(«</a:t>
            </a:r>
            <a:br>
              <a:rPr lang="ru-RU" dirty="0" smtClean="0"/>
            </a:br>
            <a:r>
              <a:rPr lang="ru-RU" dirty="0" smtClean="0"/>
              <a:t>на любых предметах», «на человеке</a:t>
            </a:r>
            <a:br>
              <a:rPr lang="ru-RU" dirty="0" smtClean="0"/>
            </a:br>
            <a:r>
              <a:rPr lang="ru-RU" dirty="0" smtClean="0"/>
              <a:t>»)</a:t>
            </a:r>
            <a:br>
              <a:rPr lang="ru-RU" dirty="0" smtClean="0"/>
            </a:br>
            <a:r>
              <a:rPr lang="ru-RU" dirty="0" smtClean="0"/>
              <a:t>Пространственная ориентировка на любых объектах предметного окружения становится возможной, если усвоена пространственная ориентировка на собственном теле.</a:t>
            </a:r>
            <a:br>
              <a:rPr lang="ru-RU" dirty="0" smtClean="0"/>
            </a:br>
            <a:r>
              <a:rPr lang="ru-RU" dirty="0" smtClean="0"/>
              <a:t>Ребенок мысленно переносит ее на другие объекты (выделяет различные их стороны – переднюю, заднюю, боковые, верхнюю и нижнюю) и на другого человека (вверху – голова, а внизу – ноги; впереди – лицо, сзади – спина; одна рука – справа, другая – слева). </a:t>
            </a:r>
            <a:br>
              <a:rPr lang="ru-RU" dirty="0" smtClean="0"/>
            </a:br>
            <a:r>
              <a:rPr lang="ru-RU" dirty="0" smtClean="0"/>
              <a:t>Муниципальное дошкольное образовательное автономное учреждение </a:t>
            </a:r>
            <a:br>
              <a:rPr lang="ru-RU" dirty="0" smtClean="0"/>
            </a:br>
            <a:r>
              <a:rPr lang="ru-RU" dirty="0" smtClean="0"/>
              <a:t>детский сад № 95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«Развитие пространственных представлений у детей дошкольного возраста в НОД по физической культуре»</a:t>
            </a:r>
            <a:br>
              <a:rPr lang="ru-RU" dirty="0" smtClean="0"/>
            </a:br>
            <a:r>
              <a:rPr lang="ru-RU" dirty="0" smtClean="0"/>
              <a:t>Подготовила: Коротченко Алена Викторовна</a:t>
            </a:r>
            <a:br>
              <a:rPr lang="ru-RU" dirty="0" smtClean="0"/>
            </a:br>
            <a:r>
              <a:rPr lang="ru-RU" dirty="0" smtClean="0"/>
              <a:t>Инструктор по физической культуре</a:t>
            </a:r>
            <a:br>
              <a:rPr lang="ru-RU" dirty="0" smtClean="0"/>
            </a:br>
            <a:r>
              <a:rPr lang="ru-RU" dirty="0" smtClean="0"/>
              <a:t>Основное же внимание в старшем дошкольном возрасте уделяется ориентировке «от себя».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Она основывается на знании пространственного расположения отдельных частей своего тела, умении ориентироваться в предметно-пространственном окружении «от себя».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Первоначальной </a:t>
            </a:r>
            <a:br>
              <a:rPr lang="ru-RU" dirty="0" smtClean="0"/>
            </a:br>
            <a:r>
              <a:rPr lang="ru-RU" dirty="0" smtClean="0"/>
              <a:t>задачей является освоение ребенком ориентировки на собственном теле.</a:t>
            </a:r>
            <a:br>
              <a:rPr lang="ru-RU" dirty="0" smtClean="0"/>
            </a:br>
            <a:r>
              <a:rPr lang="ru-RU" dirty="0" smtClean="0"/>
              <a:t>Ориентировка «на себе» включает знание отдельных частей своего тела и лица, в том числе симметричных (правая или левая рука, нога и т. д.). </a:t>
            </a:r>
            <a:br>
              <a:rPr lang="ru-RU" dirty="0" smtClean="0"/>
            </a:br>
            <a:r>
              <a:rPr lang="ru-RU" dirty="0" smtClean="0"/>
              <a:t>Она формируется еще в младшем возрасте, но представляется необходимым включать ее в занятия и в старшей группе, поскольку некоторые дети на протяжении всего обучения путают правую и левую стороны. </a:t>
            </a:r>
            <a:br>
              <a:rPr lang="ru-RU" dirty="0" smtClean="0"/>
            </a:br>
            <a:r>
              <a:rPr lang="ru-RU" dirty="0" smtClean="0"/>
              <a:t>Спасибо за внимание!</a:t>
            </a:r>
            <a:br>
              <a:rPr lang="ru-RU" dirty="0" smtClean="0"/>
            </a:br>
            <a:r>
              <a:rPr lang="ru-RU" dirty="0" smtClean="0"/>
              <a:t>Вопросами формирования у детей пространственных представлений занимались такие известные педагоги – исследователи, </a:t>
            </a:r>
            <a:br>
              <a:rPr lang="ru-RU" dirty="0" smtClean="0"/>
            </a:br>
            <a:r>
              <a:rPr lang="ru-RU" dirty="0" smtClean="0"/>
              <a:t>как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А. М. </a:t>
            </a:r>
            <a:br>
              <a:rPr lang="ru-RU" dirty="0" smtClean="0"/>
            </a:br>
            <a:r>
              <a:rPr lang="ru-RU" dirty="0" err="1" smtClean="0"/>
              <a:t>Леушина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, </a:t>
            </a:r>
            <a:br>
              <a:rPr lang="ru-RU" dirty="0" smtClean="0"/>
            </a:br>
            <a:r>
              <a:rPr lang="ru-RU" dirty="0" smtClean="0"/>
              <a:t>М. </a:t>
            </a:r>
            <a:br>
              <a:rPr lang="ru-RU" dirty="0" smtClean="0"/>
            </a:br>
            <a:r>
              <a:rPr lang="ru-RU" dirty="0" err="1" smtClean="0"/>
              <a:t>Фидлер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, </a:t>
            </a:r>
            <a:br>
              <a:rPr lang="ru-RU" dirty="0" smtClean="0"/>
            </a:br>
            <a:r>
              <a:rPr lang="ru-RU" dirty="0" smtClean="0"/>
              <a:t>Т. И. Ерофеева, </a:t>
            </a:r>
            <a:br>
              <a:rPr lang="ru-RU" dirty="0" smtClean="0"/>
            </a:br>
            <a:r>
              <a:rPr lang="ru-RU" dirty="0" smtClean="0"/>
              <a:t>А. А. Столяр,</a:t>
            </a:r>
            <a:br>
              <a:rPr lang="ru-RU" dirty="0" smtClean="0"/>
            </a:br>
            <a:r>
              <a:rPr lang="ru-RU" dirty="0" smtClean="0"/>
              <a:t>Е. В. Сербина, </a:t>
            </a:r>
            <a:br>
              <a:rPr lang="ru-RU" dirty="0" smtClean="0"/>
            </a:br>
            <a:r>
              <a:rPr lang="ru-RU" dirty="0" smtClean="0"/>
              <a:t>О. М. Дьяченко,</a:t>
            </a:r>
            <a:br>
              <a:rPr lang="ru-RU" dirty="0" smtClean="0"/>
            </a:br>
            <a:r>
              <a:rPr lang="ru-RU" dirty="0" smtClean="0"/>
              <a:t>В. В. Данилова, </a:t>
            </a:r>
            <a:br>
              <a:rPr lang="ru-RU" dirty="0" smtClean="0"/>
            </a:br>
            <a:r>
              <a:rPr lang="ru-RU" dirty="0" smtClean="0"/>
              <a:t>Н. Я. Семаго, </a:t>
            </a:r>
            <a:br>
              <a:rPr lang="ru-RU" dirty="0" smtClean="0"/>
            </a:br>
            <a:r>
              <a:rPr lang="ru-RU" dirty="0" smtClean="0"/>
              <a:t>М. М. Семаго</a:t>
            </a:r>
            <a:br>
              <a:rPr lang="ru-RU" dirty="0" smtClean="0"/>
            </a:br>
            <a:r>
              <a:rPr lang="ru-RU" dirty="0" smtClean="0"/>
              <a:t>и другие. </a:t>
            </a:r>
            <a:br>
              <a:rPr lang="ru-RU" dirty="0" smtClean="0"/>
            </a:br>
            <a:r>
              <a:rPr lang="ru-RU" dirty="0" smtClean="0"/>
              <a:t>Таким образом, расширение пространственных представлений детей </a:t>
            </a:r>
            <a:br>
              <a:rPr lang="ru-RU" dirty="0" smtClean="0"/>
            </a:br>
            <a:r>
              <a:rPr lang="ru-RU" dirty="0" smtClean="0"/>
              <a:t>в НОД по </a:t>
            </a:r>
            <a:br>
              <a:rPr lang="ru-RU" dirty="0" smtClean="0"/>
            </a:br>
            <a:r>
              <a:rPr lang="ru-RU" dirty="0" smtClean="0"/>
              <a:t>физической культуре представляется перспективным направлением работы, способствующим более эффективному формированию пространственных ориентировок и овладению различными видами движений. 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b="1" dirty="0" smtClean="0"/>
              <a:t>По теме: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ABA19-2362-484C-9A61-6BAD0230CEAD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Picture 2" descr="http://allforchildren.ru/pictures/children_rastr/rastr0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9894" r="32620" b="72279"/>
          <a:stretch/>
        </p:blipFill>
        <p:spPr bwMode="auto">
          <a:xfrm>
            <a:off x="2411760" y="2708920"/>
            <a:ext cx="4464496" cy="3600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1296144"/>
          </a:xfrm>
        </p:spPr>
        <p:txBody>
          <a:bodyPr>
            <a:normAutofit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548680"/>
            <a:ext cx="8280920" cy="1872208"/>
          </a:xfrm>
        </p:spPr>
        <p:txBody>
          <a:bodyPr>
            <a:prstTxWarp prst="textPlain">
              <a:avLst>
                <a:gd name="adj" fmla="val 49888"/>
              </a:avLst>
            </a:prstTxWarp>
            <a:noAutofit/>
          </a:bodyPr>
          <a:lstStyle/>
          <a:p>
            <a:r>
              <a:rPr lang="ru-RU" sz="2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пространственных </a:t>
            </a:r>
            <a:r>
              <a:rPr lang="ru-RU" sz="2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представлений</a:t>
            </a:r>
          </a:p>
          <a:p>
            <a:r>
              <a:rPr lang="ru-RU" sz="2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дошкольников</a:t>
            </a:r>
            <a:endParaRPr lang="ru-RU" sz="20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732922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4834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вигательная 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деятельность ребенка представляет собой наиболее широкие возможности для развития у дошкольников ориентировки в пространстве как важной составляющей пространственных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представлений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encrypted-tbn3.gstatic.com/images?q=tbn:ANd9GcRBXbr6vpG1qveP9NMYKMtsdY5gnTLeVJMkjoTsOTIMmVG8z8z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852936"/>
            <a:ext cx="6192688" cy="38164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355381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69152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1835696" y="306896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369838"/>
            <a:ext cx="7776864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Первоначальной </a:t>
            </a:r>
            <a:r>
              <a:rPr lang="ru-RU" sz="32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задачей является освоение ребенком ориентировки на собственном </a:t>
            </a:r>
            <a:r>
              <a:rPr lang="ru-RU" sz="3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теле</a:t>
            </a:r>
            <a:endParaRPr lang="ru-RU" sz="32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544" y="2636912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Ориентировка «на себе» включает знание отдельных частей своего тела и лица, в том числе симметричных (правая или левая рука, нога и т. д.).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27584" y="4221088"/>
            <a:ext cx="74168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Она формируется еще в младшем возрасте, но представляется  необходимым включать ее в занятия и в старшей группе, поскольку некоторые дети на протяжении всего обучения путают правую и левую стороны. </a:t>
            </a:r>
          </a:p>
        </p:txBody>
      </p:sp>
    </p:spTree>
    <p:extLst>
      <p:ext uri="{BB962C8B-B14F-4D97-AF65-F5344CB8AC3E}">
        <p14:creationId xmlns="" xmlns:p14="http://schemas.microsoft.com/office/powerpoint/2010/main" val="30248899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520" y="-17971"/>
            <a:ext cx="9144000" cy="687597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327268" cy="1656184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Основное же внимание в старшем дошкольном возрасте уделяется ориентировке «от себя».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2636912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2204864"/>
            <a:ext cx="7272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Она основывается на знании пространственного расположения отдельных частей своего тела, умении ориентироваться в предметно-пространственном окружении «от себя». </a:t>
            </a:r>
          </a:p>
        </p:txBody>
      </p:sp>
      <p:pic>
        <p:nvPicPr>
          <p:cNvPr id="1026" name="Picture 2" descr="https://encrypted-tbn0.gstatic.com/images?q=tbn:ANd9GcQ6th_SZcS8DZy_q_f26cCsPVbEXumshcCzQOVCTA5wP4BnLks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861048"/>
            <a:ext cx="7344816" cy="28803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052941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8" y="-14199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84976" cy="11430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Следующая задача в обучении — ориентировка на внешних объектах </a:t>
            </a:r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(«</a:t>
            </a:r>
            <a:r>
              <a:rPr lang="ru-RU" sz="32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любых предметах», «на человеке</a:t>
            </a:r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»)</a:t>
            </a:r>
            <a:endParaRPr lang="ru-RU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1988840"/>
            <a:ext cx="74168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Пространственная ориентировка на любых объектах предметного окружения становится возможной, если усвоена пространственная ориентировка  на собственном теле.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27584" y="3933056"/>
            <a:ext cx="75608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Ребенок мысленно переносит ее на другие объекты (выделяет различные их стороны – переднюю, заднюю, боковые, верхнюю и нижнюю) и на другого человека (вверху – голова, а внизу – ноги; впереди – лицо, сзади – спина; одна рука – справа, другая – слева). </a:t>
            </a:r>
          </a:p>
        </p:txBody>
      </p:sp>
    </p:spTree>
    <p:extLst>
      <p:ext uri="{BB962C8B-B14F-4D97-AF65-F5344CB8AC3E}">
        <p14:creationId xmlns="" xmlns:p14="http://schemas.microsoft.com/office/powerpoint/2010/main" val="4934809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882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570186"/>
          </a:xfrm>
        </p:spPr>
        <p:txBody>
          <a:bodyPr>
            <a:prstTxWarp prst="textPlain">
              <a:avLst/>
            </a:prstTxWarp>
            <a:normAutofit/>
          </a:bodyPr>
          <a:lstStyle/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Условия способствующие </a:t>
            </a: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установлению полного соответствия между «пространственным образом» и 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словом: 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="" xmlns:p14="http://schemas.microsoft.com/office/powerpoint/2010/main" val="3014787122"/>
              </p:ext>
            </p:extLst>
          </p:nvPr>
        </p:nvGraphicFramePr>
        <p:xfrm>
          <a:off x="107504" y="1988840"/>
          <a:ext cx="8064896" cy="44012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25436316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9344" y="908720"/>
            <a:ext cx="8229600" cy="3672408"/>
          </a:xfrm>
        </p:spPr>
        <p:txBody>
          <a:bodyPr>
            <a:prstTxWarp prst="textPlain">
              <a:avLst/>
            </a:prstTxWarp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Таким образом, расширение пространственных представлений </a:t>
            </a:r>
            <a:r>
              <a:rPr lang="ru-RU" sz="2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детей представляется </a:t>
            </a:r>
            <a:r>
              <a:rPr lang="ru-RU" sz="2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перспективным направлением работы, способствующим более эффективному формированию пространственных ориентировок и овладению различными видами </a:t>
            </a:r>
            <a:r>
              <a:rPr lang="ru-RU" sz="2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движений  </a:t>
            </a:r>
            <a:endParaRPr lang="ru-RU" sz="24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8" name="Picture 6" descr="http://allforchildren.ru/pictures/butterfly_forkids_s/butterfly160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2656"/>
            <a:ext cx="914400" cy="1143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497418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7388" y="-54005"/>
            <a:ext cx="9471388" cy="6912006"/>
          </a:xfrm>
          <a:ln>
            <a:solidFill>
              <a:schemeClr val="accent3">
                <a:lumMod val="50000"/>
              </a:schemeClr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56992"/>
            <a:ext cx="7416824" cy="2664296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99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 dirty="0">
              <a:ln w="11430"/>
              <a:solidFill>
                <a:srgbClr val="99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143976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</TotalTime>
  <Words>302</Words>
  <Application>Microsoft Office PowerPoint</Application>
  <PresentationFormat>Экран (4:3)</PresentationFormat>
  <Paragraphs>23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</vt:lpstr>
      <vt:lpstr>Двигательная деятельность ребенка представляет собой наиболее широкие возможности для развития у дошкольников ориентировки в пространстве как важной составляющей пространственных представлений</vt:lpstr>
      <vt:lpstr> </vt:lpstr>
      <vt:lpstr>Основное же внимание в старшем дошкольном возрасте уделяется ориентировке «от себя».  </vt:lpstr>
      <vt:lpstr>Следующая задача в обучении — ориентировка на внешних объектах  («на любых предметах», «на человеке»)</vt:lpstr>
      <vt:lpstr>Условия способствующие установлению полного соответствия между «пространственным образом» и словом: </vt:lpstr>
      <vt:lpstr>Таким образом, расширение пространственных представлений детей представляется перспективным направлением работы, способствующим более эффективному формированию пространственных ориентировок и овладению различными видами движений 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Гость</cp:lastModifiedBy>
  <cp:revision>41</cp:revision>
  <dcterms:modified xsi:type="dcterms:W3CDTF">2022-02-01T05:51:45Z</dcterms:modified>
</cp:coreProperties>
</file>