
<file path=[Content_Types].xml><?xml version="1.0" encoding="utf-8"?>
<Types xmlns="http://schemas.openxmlformats.org/package/2006/content-types"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256" r:id="rId3"/>
    <p:sldId id="257" r:id="rId4"/>
    <p:sldId id="258" r:id="rId5"/>
    <p:sldId id="259" r:id="rId6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2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23232"/>
    <a:srgbClr val="B2B2B2"/>
    <a:srgbClr val="202020"/>
    <a:srgbClr val="CC3300"/>
    <a:srgbClr val="CC0000"/>
    <a:srgbClr val="FF3300"/>
    <a:srgbClr val="990000"/>
    <a:srgbClr val="FF8D41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 horzBarState="maximized">
    <p:restoredLeft sz="12278" autoAdjust="0"/>
    <p:restoredTop sz="94660"/>
  </p:normalViewPr>
  <p:slideViewPr>
    <p:cSldViewPr snapToGrid="0" showGuides="1">
      <p:cViewPr varScale="1">
        <p:scale>
          <a:sx n="117" d="100"/>
          <a:sy n="117" d="100"/>
        </p:scale>
        <p:origin x="510" y="102"/>
      </p:cViewPr>
      <p:guideLst>
        <p:guide orient="horz" pos="2132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C8D182-E4C8-4120-9249-FC9774456FFA}" type="datetimeFigureOut">
              <a:rPr lang="en-US" smtClean="0"/>
            </a:fld>
            <a:endParaRPr lang="en-US"/>
          </a:p>
        </p:txBody>
      </p:sp>
      <p:sp>
        <p:nvSpPr>
          <p:cNvPr id="4" name="Slide Image Placehoder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 Placeholder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0DACE-38E0-42D2-9336-2B707D34BC6D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1" name="Rectangle 3"/>
          <p:cNvSpPr>
            <a:spLocks noGrp="1" noChangeArrowheads="1"/>
          </p:cNvSpPr>
          <p:nvPr>
            <p:ph type="ctrTitle"/>
          </p:nvPr>
        </p:nvSpPr>
        <p:spPr>
          <a:xfrm>
            <a:off x="624417" y="3717925"/>
            <a:ext cx="10943167" cy="1082675"/>
          </a:xfrm>
        </p:spPr>
        <p:txBody>
          <a:bodyPr/>
          <a:lstStyle>
            <a:lvl1pPr algn="r">
              <a:defRPr/>
            </a:lvl1pPr>
          </a:lstStyle>
          <a:p>
            <a:pPr lvl="0"/>
            <a:r>
              <a:rPr lang="en-US" altLang="zh-CN" noProof="0" smtClean="0"/>
              <a:t>Click to edit Master title style</a:t>
            </a:r>
            <a:endParaRPr lang="en-US" altLang="zh-CN" noProof="0" smtClean="0"/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626533" y="4940300"/>
            <a:ext cx="10949517" cy="981075"/>
          </a:xfrm>
        </p:spPr>
        <p:txBody>
          <a:bodyPr/>
          <a:lstStyle>
            <a:lvl1pPr marL="0" indent="0" algn="r">
              <a:buFontTx/>
              <a:buNone/>
              <a:defRPr/>
            </a:lvl1pPr>
          </a:lstStyle>
          <a:p>
            <a:pPr lvl="0"/>
            <a:r>
              <a:rPr lang="en-US" altLang="zh-CN" noProof="0" smtClean="0"/>
              <a:t>Click to edit Master subtitle style</a:t>
            </a:r>
            <a:endParaRPr lang="en-US" altLang="zh-CN" noProof="0" smtClean="0"/>
          </a:p>
        </p:txBody>
      </p:sp>
      <p:sp>
        <p:nvSpPr>
          <p:cNvPr id="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1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fld id="{49AE70B2-8BF9-45C0-BB95-33D1B9D3A854}" type="slidenum">
              <a:rPr lang="en-US" smtClean="0"/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SimSun" panose="02010600030101010101" pitchFamily="2" charset="-122"/>
              <a:cs typeface="+mn-cs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SimSun" panose="02010600030101010101" pitchFamily="2" charset="-122"/>
              <a:cs typeface="+mn-cs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8544C22-EC13-4D2B-BB53-07ACC9C2DCDB}" type="slidenum">
              <a: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SimSun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SimSun" panose="02010600030101010101" pitchFamily="2" charset="-122"/>
              <a:cs typeface="+mn-cs"/>
            </a:endParaRPr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190500"/>
            <a:ext cx="2743200" cy="593725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190500"/>
            <a:ext cx="8026400" cy="59372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en-US"/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49AE70B2-8BF9-45C0-BB95-33D1B9D3A854}" type="slidenum">
              <a:rPr lang="en-US" smtClean="0"/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en-US"/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49AE70B2-8BF9-45C0-BB95-33D1B9D3A854}" type="slidenum">
              <a:rPr lang="en-US" smtClean="0"/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en-US"/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49AE70B2-8BF9-45C0-BB95-33D1B9D3A854}" type="slidenum">
              <a:rPr lang="en-US" smtClean="0"/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174750"/>
            <a:ext cx="5384800" cy="4953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174750"/>
            <a:ext cx="5384800" cy="4953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en-US"/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49AE70B2-8BF9-45C0-BB95-33D1B9D3A854}" type="slidenum">
              <a:rPr lang="en-US" smtClean="0"/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317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0317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40317" y="2505075"/>
            <a:ext cx="5158316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en-US"/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49AE70B2-8BF9-45C0-BB95-33D1B9D3A854}" type="slidenum">
              <a:rPr lang="en-US" smtClean="0"/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en-US"/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49AE70B2-8BF9-45C0-BB95-33D1B9D3A854}" type="slidenum">
              <a:rPr lang="en-US" smtClean="0"/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en-US"/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49AE70B2-8BF9-45C0-BB95-33D1B9D3A854}" type="slidenum">
              <a:rPr lang="en-US" smtClean="0"/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317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717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0317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SimSun" panose="02010600030101010101" pitchFamily="2" charset="-122"/>
              <a:cs typeface="+mn-cs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SimSun" panose="02010600030101010101" pitchFamily="2" charset="-122"/>
              <a:cs typeface="+mn-cs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8544C22-EC13-4D2B-BB53-07ACC9C2DCDB}" type="slidenum">
              <a: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SimSun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SimSun" panose="02010600030101010101" pitchFamily="2" charset="-122"/>
              <a:cs typeface="+mn-cs"/>
            </a:endParaRPr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317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717" y="987425"/>
            <a:ext cx="6172200" cy="4873625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0317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9EFD9D74-47D9-4702-A33C-335B63B48DBF}" type="datetimeFigureOut">
              <a:rPr lang="en-US" smtClean="0"/>
            </a:fld>
            <a:endParaRPr lang="en-US" dirty="0"/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en-US" dirty="0"/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ABC47A4-756D-490B-A52F-7D9E2C9FC05F}" type="slidenum">
              <a:rPr lang="en-US" smtClean="0"/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2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026" name="Picture 10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7" name="Rectangle 3"/>
          <p:cNvSpPr>
            <a:spLocks noGrp="1"/>
          </p:cNvSpPr>
          <p:nvPr>
            <p:ph type="title"/>
          </p:nvPr>
        </p:nvSpPr>
        <p:spPr>
          <a:xfrm>
            <a:off x="609600" y="190500"/>
            <a:ext cx="10972800" cy="582613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en-US" altLang="zh-CN" dirty="0"/>
              <a:t>Click to edit Master title style</a:t>
            </a:r>
            <a:endParaRPr lang="en-US" altLang="zh-CN" dirty="0"/>
          </a:p>
        </p:txBody>
      </p:sp>
      <p:sp>
        <p:nvSpPr>
          <p:cNvPr id="1028" name="Rectangle 4"/>
          <p:cNvSpPr>
            <a:spLocks noGrp="1"/>
          </p:cNvSpPr>
          <p:nvPr>
            <p:ph type="body" idx="1"/>
          </p:nvPr>
        </p:nvSpPr>
        <p:spPr>
          <a:xfrm>
            <a:off x="609600" y="1174750"/>
            <a:ext cx="10972800" cy="49530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en-US" altLang="zh-CN" dirty="0"/>
              <a:t>Click to edit Master text styles</a:t>
            </a:r>
            <a:endParaRPr lang="en-US" altLang="zh-CN" dirty="0"/>
          </a:p>
          <a:p>
            <a:pPr lvl="1"/>
            <a:r>
              <a:rPr lang="en-US" altLang="zh-CN" dirty="0"/>
              <a:t>Second level</a:t>
            </a:r>
            <a:endParaRPr lang="en-US" altLang="zh-CN" dirty="0"/>
          </a:p>
          <a:p>
            <a:pPr lvl="2"/>
            <a:r>
              <a:rPr lang="en-US" altLang="zh-CN" dirty="0"/>
              <a:t>Third level</a:t>
            </a:r>
            <a:endParaRPr lang="en-US" altLang="zh-CN" dirty="0"/>
          </a:p>
          <a:p>
            <a:pPr lvl="3"/>
            <a:r>
              <a:rPr lang="en-US" altLang="zh-CN" dirty="0"/>
              <a:t>Fourth level</a:t>
            </a:r>
            <a:endParaRPr lang="en-US" altLang="zh-CN" dirty="0"/>
          </a:p>
          <a:p>
            <a:pPr lvl="4"/>
            <a:r>
              <a:rPr lang="en-US" altLang="zh-CN" dirty="0"/>
              <a:t>Fifth level</a:t>
            </a:r>
            <a:endParaRPr lang="en-US" altLang="zh-CN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fld id="{760FBDFE-C587-4B4C-A407-44438C67B59E}" type="datetimeFigureOut">
              <a:rPr lang="en-US" smtClean="0"/>
            </a:fld>
            <a:endParaRPr lang="en-US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fld id="{49AE70B2-8BF9-45C0-BB95-33D1B9D3A854}" type="slidenum">
              <a:rPr lang="en-US" smtClean="0"/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rtl="0" fontAlgn="base"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2pPr>
      <a:lvl3pPr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3pPr>
      <a:lvl4pPr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4pPr>
      <a:lvl5pPr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03555" y="219710"/>
            <a:ext cx="11072495" cy="3037205"/>
          </a:xfrm>
        </p:spPr>
        <p:txBody>
          <a:bodyPr/>
          <a:p>
            <a:pPr algn="r"/>
            <a:br>
              <a:rPr lang="ru-RU" altLang="en-US">
                <a:solidFill>
                  <a:srgbClr val="FF0000"/>
                </a:solidFill>
                <a:highlight>
                  <a:srgbClr val="FFFF00"/>
                </a:highlight>
              </a:rPr>
            </a:br>
            <a:br>
              <a:rPr lang="ru-RU" altLang="en-US">
                <a:solidFill>
                  <a:srgbClr val="FF0000"/>
                </a:solidFill>
                <a:highlight>
                  <a:srgbClr val="FFFF00"/>
                </a:highlight>
              </a:rPr>
            </a:br>
            <a:r>
              <a:rPr lang="ru-RU" altLang="en-US">
                <a:solidFill>
                  <a:srgbClr val="FF0000"/>
                </a:solidFill>
                <a:highlight>
                  <a:srgbClr val="FFFF00"/>
                </a:highlight>
              </a:rPr>
              <a:t>Памятные природные места РОССИИ</a:t>
            </a:r>
            <a:br>
              <a:rPr lang="ru-RU" altLang="en-US">
                <a:solidFill>
                  <a:srgbClr val="FF0000"/>
                </a:solidFill>
                <a:highlight>
                  <a:srgbClr val="FFFF00"/>
                </a:highlight>
              </a:rPr>
            </a:br>
            <a:r>
              <a:rPr lang="ru-RU" altLang="en-US">
                <a:solidFill>
                  <a:srgbClr val="FF0000"/>
                </a:solidFill>
                <a:highlight>
                  <a:srgbClr val="FFFF00"/>
                </a:highlight>
              </a:rPr>
              <a:t>Уральский регион</a:t>
            </a:r>
            <a:br>
              <a:rPr lang="ru-RU" altLang="en-US">
                <a:solidFill>
                  <a:srgbClr val="FF0000"/>
                </a:solidFill>
                <a:highlight>
                  <a:srgbClr val="FFFF00"/>
                </a:highlight>
              </a:rPr>
            </a:br>
            <a:r>
              <a:rPr lang="ru-RU" altLang="en-US">
                <a:solidFill>
                  <a:srgbClr val="FF0000"/>
                </a:solidFill>
                <a:highlight>
                  <a:srgbClr val="FFFF00"/>
                </a:highlight>
              </a:rPr>
              <a:t>Макет «Тальков камень»</a:t>
            </a:r>
            <a:br>
              <a:rPr lang="ru-RU" altLang="en-US">
                <a:solidFill>
                  <a:srgbClr val="FF0000"/>
                </a:solidFill>
                <a:highlight>
                  <a:srgbClr val="FFFF00"/>
                </a:highlight>
              </a:rPr>
            </a:br>
            <a:br>
              <a:rPr lang="ru-RU" altLang="en-US">
                <a:solidFill>
                  <a:srgbClr val="FF0000"/>
                </a:solidFill>
              </a:rPr>
            </a:br>
            <a:r>
              <a:rPr lang="ru-RU" altLang="en-US"/>
              <a:t>МБДОУ-Детский сад №548</a:t>
            </a:r>
            <a:br>
              <a:rPr lang="ru-RU" altLang="en-US"/>
            </a:br>
            <a:br>
              <a:rPr lang="ru-RU" altLang="en-US"/>
            </a:br>
            <a:r>
              <a:rPr lang="ru-RU" altLang="en-US"/>
              <a:t>Выполнили: Мартюшев Ваня 6 лет.</a:t>
            </a:r>
            <a:br>
              <a:rPr lang="ru-RU" altLang="en-US"/>
            </a:br>
            <a:r>
              <a:rPr lang="ru-RU" altLang="en-US"/>
              <a:t>Куратор: воспитатель 1КК Васильева О.В.  </a:t>
            </a:r>
            <a:endParaRPr lang="ru-RU" altLang="en-US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p>
            <a:pPr algn="ctr"/>
            <a:r>
              <a:rPr lang="ru-RU" altLang="en-US"/>
              <a:t>Екатеринбург -  2025</a:t>
            </a:r>
            <a:endParaRPr lang="ru-RU" alt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p>
            <a:br>
              <a:rPr lang="en-US" altLang="zh-CN">
                <a:solidFill>
                  <a:srgbClr val="323232"/>
                </a:solidFill>
                <a:latin typeface="+mj-lt"/>
                <a:ea typeface="sans-serif"/>
                <a:cs typeface="+mj-lt"/>
                <a:sym typeface="+mn-ea"/>
              </a:rPr>
            </a:br>
            <a:br>
              <a:rPr lang="en-US" altLang="zh-CN">
                <a:solidFill>
                  <a:srgbClr val="323232"/>
                </a:solidFill>
                <a:latin typeface="+mj-lt"/>
                <a:ea typeface="sans-serif"/>
                <a:cs typeface="+mj-lt"/>
                <a:sym typeface="+mn-ea"/>
              </a:rPr>
            </a:br>
            <a:br>
              <a:rPr lang="en-US" altLang="zh-CN">
                <a:solidFill>
                  <a:srgbClr val="323232"/>
                </a:solidFill>
                <a:latin typeface="+mj-lt"/>
                <a:ea typeface="sans-serif"/>
                <a:cs typeface="+mj-lt"/>
                <a:sym typeface="+mn-ea"/>
              </a:rPr>
            </a:br>
            <a:br>
              <a:rPr lang="en-US" altLang="zh-CN">
                <a:solidFill>
                  <a:srgbClr val="323232"/>
                </a:solidFill>
                <a:latin typeface="+mj-lt"/>
                <a:ea typeface="sans-serif"/>
                <a:cs typeface="+mj-lt"/>
                <a:sym typeface="+mn-ea"/>
              </a:rPr>
            </a:br>
            <a:r>
              <a:rPr lang="en-US" altLang="zh-CN" sz="3110">
                <a:latin typeface="Times New Roman" panose="02020603050405020304" charset="0"/>
                <a:cs typeface="Times New Roman" panose="02020603050405020304" charset="0"/>
              </a:rPr>
              <a:t>Та́льков Ка́мень</a:t>
            </a:r>
            <a:br>
              <a:rPr lang="en-US" altLang="zh-CN" sz="3110">
                <a:latin typeface="Times New Roman" panose="02020603050405020304" charset="0"/>
                <a:cs typeface="Times New Roman" panose="02020603050405020304" charset="0"/>
              </a:rPr>
            </a:br>
            <a:r>
              <a:rPr lang="en-US" altLang="zh-CN" sz="3110">
                <a:latin typeface="Times New Roman" panose="02020603050405020304" charset="0"/>
                <a:cs typeface="Times New Roman" panose="02020603050405020304" charset="0"/>
              </a:rPr>
              <a:t> — затопленный карьер, образовавший озеро в Сысертском городском округе Свердловской области, Россия. Входит в состав природного парка «Бажовские места».</a:t>
            </a:r>
            <a:br>
              <a:rPr lang="en-US" altLang="zh-CN" sz="3110">
                <a:latin typeface="Times New Roman" panose="02020603050405020304" charset="0"/>
                <a:cs typeface="Times New Roman" panose="02020603050405020304" charset="0"/>
              </a:rPr>
            </a:br>
            <a:r>
              <a:rPr lang="ru-RU" altLang="en-US" sz="3110">
                <a:latin typeface="Times New Roman" panose="02020603050405020304" charset="0"/>
                <a:cs typeface="Times New Roman" panose="02020603050405020304" charset="0"/>
              </a:rPr>
              <a:t> </a:t>
            </a:r>
            <a:br>
              <a:rPr lang="en-US" altLang="zh-CN">
                <a:solidFill>
                  <a:srgbClr val="323232"/>
                </a:solidFill>
                <a:latin typeface="+mj-lt"/>
                <a:ea typeface="sans-serif"/>
                <a:cs typeface="+mj-lt"/>
                <a:sym typeface="+mn-ea"/>
              </a:rPr>
            </a:br>
            <a:endParaRPr lang="ru-RU" altLang="en-US" sz="1780"/>
          </a:p>
        </p:txBody>
      </p:sp>
      <p:pic>
        <p:nvPicPr>
          <p:cNvPr id="6" name="Замещающее содержимое 5" descr="images (1)"/>
          <p:cNvPicPr>
            <a:picLocks noChangeAspect="1"/>
          </p:cNvPicPr>
          <p:nvPr>
            <p:ph sz="half" idx="1"/>
          </p:nvPr>
        </p:nvPicPr>
        <p:blipFill>
          <a:blip r:embed="rId1"/>
          <a:srcRect l="5405" t="13427" r="3154" b="13382"/>
          <a:stretch>
            <a:fillRect/>
          </a:stretch>
        </p:blipFill>
        <p:spPr>
          <a:xfrm>
            <a:off x="464185" y="2096135"/>
            <a:ext cx="3940810" cy="2689225"/>
          </a:xfrm>
        </p:spPr>
      </p:pic>
      <p:pic>
        <p:nvPicPr>
          <p:cNvPr id="9" name="Замещающее содержимое 8" descr="Talkov_kamen_Memo — копия"/>
          <p:cNvPicPr>
            <a:picLocks noChangeAspect="1"/>
          </p:cNvPicPr>
          <p:nvPr>
            <p:ph sz="half" idx="2"/>
          </p:nvPr>
        </p:nvPicPr>
        <p:blipFill>
          <a:blip r:embed="rId2"/>
          <a:srcRect l="5348" r="5348"/>
          <a:stretch>
            <a:fillRect/>
          </a:stretch>
        </p:blipFill>
        <p:spPr>
          <a:xfrm>
            <a:off x="4404995" y="2539365"/>
            <a:ext cx="4706620" cy="3174365"/>
          </a:xfrm>
        </p:spPr>
      </p:pic>
      <p:pic>
        <p:nvPicPr>
          <p:cNvPr id="10" name="Замещающее содержимое 3" descr="images"/>
          <p:cNvPicPr>
            <a:picLocks noChangeAspect="1"/>
          </p:cNvPicPr>
          <p:nvPr/>
        </p:nvPicPr>
        <p:blipFill>
          <a:blip r:embed="rId3"/>
          <a:srcRect t="13900" b="14854"/>
          <a:stretch>
            <a:fillRect/>
          </a:stretch>
        </p:blipFill>
        <p:spPr>
          <a:xfrm>
            <a:off x="8284210" y="3787140"/>
            <a:ext cx="3766820" cy="271970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p>
            <a:pPr algn="just"/>
            <a:br>
              <a:rPr lang="en-US" altLang="en-US" sz="2220">
                <a:latin typeface="Times New Roman" panose="02020603050405020304" charset="0"/>
                <a:cs typeface="Times New Roman" panose="02020603050405020304" charset="0"/>
              </a:rPr>
            </a:br>
            <a:br>
              <a:rPr lang="en-US" altLang="en-US" sz="2220">
                <a:latin typeface="Times New Roman" panose="02020603050405020304" charset="0"/>
                <a:cs typeface="Times New Roman" panose="02020603050405020304" charset="0"/>
              </a:rPr>
            </a:br>
            <a:br>
              <a:rPr lang="en-US" altLang="en-US" sz="2220">
                <a:latin typeface="Times New Roman" panose="02020603050405020304" charset="0"/>
                <a:cs typeface="Times New Roman" panose="02020603050405020304" charset="0"/>
              </a:rPr>
            </a:br>
            <a:br>
              <a:rPr lang="en-US" altLang="en-US" sz="2220">
                <a:latin typeface="Times New Roman" panose="02020603050405020304" charset="0"/>
                <a:cs typeface="Times New Roman" panose="02020603050405020304" charset="0"/>
              </a:rPr>
            </a:br>
            <a:r>
              <a:rPr lang="en-US" altLang="en-US" sz="2220">
                <a:latin typeface="Times New Roman" panose="02020603050405020304" charset="0"/>
                <a:cs typeface="Times New Roman" panose="02020603050405020304" charset="0"/>
              </a:rPr>
              <a:t>Озеро</a:t>
            </a:r>
            <a:r>
              <a:rPr lang="en-US" altLang="ru-RU" sz="222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220">
                <a:latin typeface="Times New Roman" panose="02020603050405020304" charset="0"/>
                <a:cs typeface="Times New Roman" panose="02020603050405020304" charset="0"/>
              </a:rPr>
              <a:t>Тальков</a:t>
            </a:r>
            <a:r>
              <a:rPr lang="en-US" altLang="ru-RU" sz="222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220">
                <a:latin typeface="Times New Roman" panose="02020603050405020304" charset="0"/>
                <a:cs typeface="Times New Roman" panose="02020603050405020304" charset="0"/>
              </a:rPr>
              <a:t>Камень</a:t>
            </a:r>
            <a:r>
              <a:rPr lang="en-US" altLang="ru-RU" sz="222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000" b="0">
                <a:latin typeface="Times New Roman" panose="02020603050405020304" charset="0"/>
                <a:cs typeface="Times New Roman" panose="02020603050405020304" charset="0"/>
              </a:rPr>
              <a:t>образовалось</a:t>
            </a:r>
            <a:r>
              <a:rPr lang="en-US" altLang="ru-RU" sz="2000" b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000" b="0">
                <a:latin typeface="Times New Roman" panose="02020603050405020304" charset="0"/>
                <a:cs typeface="Times New Roman" panose="02020603050405020304" charset="0"/>
              </a:rPr>
              <a:t>после</a:t>
            </a:r>
            <a:r>
              <a:rPr lang="en-US" altLang="ru-RU" sz="2000" b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000" b="0">
                <a:latin typeface="Times New Roman" panose="02020603050405020304" charset="0"/>
                <a:cs typeface="Times New Roman" panose="02020603050405020304" charset="0"/>
              </a:rPr>
              <a:t>затопления</a:t>
            </a:r>
            <a:r>
              <a:rPr lang="en-US" altLang="ru-RU" sz="2000" b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000" b="0">
                <a:latin typeface="Times New Roman" panose="02020603050405020304" charset="0"/>
                <a:cs typeface="Times New Roman" panose="02020603050405020304" charset="0"/>
              </a:rPr>
              <a:t>водами</a:t>
            </a:r>
            <a:r>
              <a:rPr lang="en-US" altLang="ru-RU" sz="2000" b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000" b="0">
                <a:latin typeface="Times New Roman" panose="02020603050405020304" charset="0"/>
                <a:cs typeface="Times New Roman" panose="02020603050405020304" charset="0"/>
              </a:rPr>
              <a:t>заброшенного</a:t>
            </a:r>
            <a:r>
              <a:rPr lang="en-US" altLang="ru-RU" sz="2000" b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000" b="0">
                <a:latin typeface="Times New Roman" panose="02020603050405020304" charset="0"/>
                <a:cs typeface="Times New Roman" panose="02020603050405020304" charset="0"/>
              </a:rPr>
              <a:t>талькового</a:t>
            </a:r>
            <a:r>
              <a:rPr lang="en-US" altLang="ru-RU" sz="2000" b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000" b="0">
                <a:latin typeface="Times New Roman" panose="02020603050405020304" charset="0"/>
                <a:cs typeface="Times New Roman" panose="02020603050405020304" charset="0"/>
              </a:rPr>
              <a:t>рудника</a:t>
            </a:r>
            <a:r>
              <a:rPr lang="en-US" altLang="ru-RU" sz="2000" b="0">
                <a:latin typeface="Times New Roman" panose="02020603050405020304" charset="0"/>
                <a:cs typeface="Times New Roman" panose="02020603050405020304" charset="0"/>
              </a:rPr>
              <a:t>. </a:t>
            </a:r>
            <a:r>
              <a:rPr lang="en-US" altLang="en-US" sz="2000" b="0">
                <a:latin typeface="Times New Roman" panose="02020603050405020304" charset="0"/>
                <a:cs typeface="Times New Roman" panose="02020603050405020304" charset="0"/>
              </a:rPr>
              <a:t>Добыча</a:t>
            </a:r>
            <a:r>
              <a:rPr lang="en-US" altLang="ru-RU" sz="2000" b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000" b="0">
                <a:latin typeface="Times New Roman" panose="02020603050405020304" charset="0"/>
                <a:cs typeface="Times New Roman" panose="02020603050405020304" charset="0"/>
              </a:rPr>
              <a:t>талькового</a:t>
            </a:r>
            <a:r>
              <a:rPr lang="en-US" altLang="ru-RU" sz="2000" b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000" b="0">
                <a:latin typeface="Times New Roman" panose="02020603050405020304" charset="0"/>
                <a:cs typeface="Times New Roman" panose="02020603050405020304" charset="0"/>
              </a:rPr>
              <a:t>сланца</a:t>
            </a:r>
            <a:r>
              <a:rPr lang="en-US" altLang="ru-RU" sz="2000" b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000" b="0">
                <a:latin typeface="Times New Roman" panose="02020603050405020304" charset="0"/>
                <a:cs typeface="Times New Roman" panose="02020603050405020304" charset="0"/>
              </a:rPr>
              <a:t>проводилась</a:t>
            </a:r>
            <a:r>
              <a:rPr lang="en-US" altLang="ru-RU" sz="2000" b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000" b="0">
                <a:latin typeface="Times New Roman" panose="02020603050405020304" charset="0"/>
                <a:cs typeface="Times New Roman" panose="02020603050405020304" charset="0"/>
              </a:rPr>
              <a:t>здесь</a:t>
            </a:r>
            <a:r>
              <a:rPr lang="en-US" altLang="ru-RU" sz="2000" b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000" b="0">
                <a:latin typeface="Times New Roman" panose="02020603050405020304" charset="0"/>
                <a:cs typeface="Times New Roman" panose="02020603050405020304" charset="0"/>
              </a:rPr>
              <a:t>в</a:t>
            </a:r>
            <a:r>
              <a:rPr lang="en-US" altLang="ru-RU" sz="2000" b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000" b="0">
                <a:latin typeface="Times New Roman" panose="02020603050405020304" charset="0"/>
                <a:cs typeface="Times New Roman" panose="02020603050405020304" charset="0"/>
              </a:rPr>
              <a:t>последних</a:t>
            </a:r>
            <a:r>
              <a:rPr lang="en-US" altLang="ru-RU" sz="2000" b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000" b="0">
                <a:latin typeface="Times New Roman" panose="02020603050405020304" charset="0"/>
                <a:cs typeface="Times New Roman" panose="02020603050405020304" charset="0"/>
              </a:rPr>
              <a:t>десятилетиях</a:t>
            </a:r>
            <a:r>
              <a:rPr lang="en-US" altLang="ru-RU" sz="2000" b="0">
                <a:latin typeface="Times New Roman" panose="02020603050405020304" charset="0"/>
                <a:cs typeface="Times New Roman" panose="02020603050405020304" charset="0"/>
              </a:rPr>
              <a:t> XIX </a:t>
            </a:r>
            <a:r>
              <a:rPr lang="en-US" altLang="en-US" sz="2000" b="0">
                <a:latin typeface="Times New Roman" panose="02020603050405020304" charset="0"/>
                <a:cs typeface="Times New Roman" panose="02020603050405020304" charset="0"/>
              </a:rPr>
              <a:t>века</a:t>
            </a:r>
            <a:r>
              <a:rPr lang="en-US" altLang="ru-RU" sz="2000" b="0">
                <a:latin typeface="Times New Roman" panose="02020603050405020304" charset="0"/>
                <a:cs typeface="Times New Roman" panose="02020603050405020304" charset="0"/>
              </a:rPr>
              <a:t>. </a:t>
            </a:r>
            <a:r>
              <a:rPr lang="en-US" altLang="en-US" sz="2000" b="0">
                <a:latin typeface="Times New Roman" panose="02020603050405020304" charset="0"/>
                <a:cs typeface="Times New Roman" panose="02020603050405020304" charset="0"/>
              </a:rPr>
              <a:t>С</a:t>
            </a:r>
            <a:r>
              <a:rPr lang="en-US" altLang="ru-RU" sz="2000" b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000" b="0">
                <a:latin typeface="Times New Roman" panose="02020603050405020304" charset="0"/>
                <a:cs typeface="Times New Roman" panose="02020603050405020304" charset="0"/>
              </a:rPr>
              <a:t>открытием</a:t>
            </a:r>
            <a:r>
              <a:rPr lang="en-US" altLang="ru-RU" sz="2000" b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000" b="0">
                <a:latin typeface="Times New Roman" panose="02020603050405020304" charset="0"/>
                <a:cs typeface="Times New Roman" panose="02020603050405020304" charset="0"/>
              </a:rPr>
              <a:t>в</a:t>
            </a:r>
            <a:r>
              <a:rPr lang="en-US" altLang="ru-RU" sz="2000" b="0">
                <a:latin typeface="Times New Roman" panose="02020603050405020304" charset="0"/>
                <a:cs typeface="Times New Roman" panose="02020603050405020304" charset="0"/>
              </a:rPr>
              <a:t> 1927 </a:t>
            </a:r>
            <a:r>
              <a:rPr lang="en-US" altLang="en-US" sz="2000" b="0">
                <a:latin typeface="Times New Roman" panose="02020603050405020304" charset="0"/>
                <a:cs typeface="Times New Roman" panose="02020603050405020304" charset="0"/>
              </a:rPr>
              <a:t>году</a:t>
            </a:r>
            <a:r>
              <a:rPr lang="en-US" altLang="ru-RU" sz="2000" b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000" b="0">
                <a:latin typeface="Times New Roman" panose="02020603050405020304" charset="0"/>
                <a:cs typeface="Times New Roman" panose="02020603050405020304" charset="0"/>
              </a:rPr>
              <a:t>крупного</a:t>
            </a:r>
            <a:r>
              <a:rPr lang="en-US" altLang="ru-RU" sz="2000" b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000" b="0">
                <a:latin typeface="Times New Roman" panose="02020603050405020304" charset="0"/>
                <a:cs typeface="Times New Roman" panose="02020603050405020304" charset="0"/>
              </a:rPr>
              <a:t>месторождения</a:t>
            </a:r>
            <a:r>
              <a:rPr lang="en-US" altLang="ru-RU" sz="2000" b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000" b="0">
                <a:latin typeface="Times New Roman" panose="02020603050405020304" charset="0"/>
                <a:cs typeface="Times New Roman" panose="02020603050405020304" charset="0"/>
              </a:rPr>
              <a:t>«</a:t>
            </a:r>
            <a:r>
              <a:rPr lang="en-US" altLang="en-US" sz="2000" b="0">
                <a:latin typeface="Times New Roman" panose="02020603050405020304" charset="0"/>
                <a:cs typeface="Times New Roman" panose="02020603050405020304" charset="0"/>
              </a:rPr>
              <a:t>Старая</a:t>
            </a:r>
            <a:r>
              <a:rPr lang="en-US" altLang="ru-RU" sz="2000" b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000" b="0">
                <a:latin typeface="Times New Roman" panose="02020603050405020304" charset="0"/>
                <a:cs typeface="Times New Roman" panose="02020603050405020304" charset="0"/>
              </a:rPr>
              <a:t>Линза</a:t>
            </a:r>
            <a:r>
              <a:rPr lang="en-US" altLang="en-US" sz="2000" b="0">
                <a:latin typeface="Times New Roman" panose="02020603050405020304" charset="0"/>
                <a:cs typeface="Times New Roman" panose="02020603050405020304" charset="0"/>
              </a:rPr>
              <a:t>»</a:t>
            </a:r>
            <a:r>
              <a:rPr lang="en-US" altLang="ru-RU" sz="2000" b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000" b="0">
                <a:latin typeface="Times New Roman" panose="02020603050405020304" charset="0"/>
                <a:cs typeface="Times New Roman" panose="02020603050405020304" charset="0"/>
              </a:rPr>
              <a:t>около</a:t>
            </a:r>
            <a:r>
              <a:rPr lang="en-US" altLang="ru-RU" sz="2000" b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000" b="0">
                <a:latin typeface="Times New Roman" panose="02020603050405020304" charset="0"/>
                <a:cs typeface="Times New Roman" panose="02020603050405020304" charset="0"/>
              </a:rPr>
              <a:t>посёлка</a:t>
            </a:r>
            <a:r>
              <a:rPr lang="en-US" altLang="ru-RU" sz="2000" b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000" b="0">
                <a:latin typeface="Times New Roman" panose="02020603050405020304" charset="0"/>
                <a:cs typeface="Times New Roman" panose="02020603050405020304" charset="0"/>
              </a:rPr>
              <a:t>Шабровского</a:t>
            </a:r>
            <a:r>
              <a:rPr lang="en-US" altLang="ru-RU" sz="2000" b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000" b="0">
                <a:latin typeface="Times New Roman" panose="02020603050405020304" charset="0"/>
                <a:cs typeface="Times New Roman" panose="02020603050405020304" charset="0"/>
              </a:rPr>
              <a:t>добыча</a:t>
            </a:r>
            <a:r>
              <a:rPr lang="en-US" altLang="ru-RU" sz="2000" b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000" b="0">
                <a:latin typeface="Times New Roman" panose="02020603050405020304" charset="0"/>
                <a:cs typeface="Times New Roman" panose="02020603050405020304" charset="0"/>
              </a:rPr>
              <a:t>талька</a:t>
            </a:r>
            <a:r>
              <a:rPr lang="en-US" altLang="ru-RU" sz="2000" b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000" b="0">
                <a:latin typeface="Times New Roman" panose="02020603050405020304" charset="0"/>
                <a:cs typeface="Times New Roman" panose="02020603050405020304" charset="0"/>
              </a:rPr>
              <a:t>на</a:t>
            </a:r>
            <a:r>
              <a:rPr lang="en-US" altLang="ru-RU" sz="2000" b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000" b="0">
                <a:latin typeface="Times New Roman" panose="02020603050405020304" charset="0"/>
                <a:cs typeface="Times New Roman" panose="02020603050405020304" charset="0"/>
              </a:rPr>
              <a:t>Тальковом</a:t>
            </a:r>
            <a:r>
              <a:rPr lang="en-US" altLang="ru-RU" sz="2000" b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000" b="0">
                <a:latin typeface="Times New Roman" panose="02020603050405020304" charset="0"/>
                <a:cs typeface="Times New Roman" panose="02020603050405020304" charset="0"/>
              </a:rPr>
              <a:t>Камне</a:t>
            </a:r>
            <a:r>
              <a:rPr lang="en-US" altLang="ru-RU" sz="2000" b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000" b="0">
                <a:latin typeface="Times New Roman" panose="02020603050405020304" charset="0"/>
                <a:cs typeface="Times New Roman" panose="02020603050405020304" charset="0"/>
              </a:rPr>
              <a:t>окончательно</a:t>
            </a:r>
            <a:r>
              <a:rPr lang="en-US" altLang="ru-RU" sz="2000" b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000" b="0">
                <a:latin typeface="Times New Roman" panose="02020603050405020304" charset="0"/>
                <a:cs typeface="Times New Roman" panose="02020603050405020304" charset="0"/>
              </a:rPr>
              <a:t>прекратилась</a:t>
            </a:r>
            <a:r>
              <a:rPr lang="en-US" altLang="ru-RU" sz="2000" b="0">
                <a:latin typeface="Times New Roman" panose="02020603050405020304" charset="0"/>
                <a:cs typeface="Times New Roman" panose="02020603050405020304" charset="0"/>
              </a:rPr>
              <a:t>. </a:t>
            </a:r>
            <a:r>
              <a:rPr lang="en-US" altLang="en-US" sz="2000" b="0">
                <a:latin typeface="Times New Roman" panose="02020603050405020304" charset="0"/>
                <a:cs typeface="Times New Roman" panose="02020603050405020304" charset="0"/>
              </a:rPr>
              <a:t>Постепенно</a:t>
            </a:r>
            <a:r>
              <a:rPr lang="en-US" altLang="ru-RU" sz="2000" b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000" b="0">
                <a:latin typeface="Times New Roman" panose="02020603050405020304" charset="0"/>
                <a:cs typeface="Times New Roman" panose="02020603050405020304" charset="0"/>
              </a:rPr>
              <a:t>карьер</a:t>
            </a:r>
            <a:r>
              <a:rPr lang="en-US" altLang="ru-RU" sz="2000" b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000" b="0">
                <a:latin typeface="Times New Roman" panose="02020603050405020304" charset="0"/>
                <a:cs typeface="Times New Roman" panose="02020603050405020304" charset="0"/>
              </a:rPr>
              <a:t>наполнился</a:t>
            </a:r>
            <a:r>
              <a:rPr lang="en-US" altLang="ru-RU" sz="2000" b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000" b="0">
                <a:latin typeface="Times New Roman" panose="02020603050405020304" charset="0"/>
                <a:cs typeface="Times New Roman" panose="02020603050405020304" charset="0"/>
              </a:rPr>
              <a:t>водой</a:t>
            </a:r>
            <a:r>
              <a:rPr lang="en-US" altLang="ru-RU" sz="2000" b="0">
                <a:latin typeface="Times New Roman" panose="02020603050405020304" charset="0"/>
                <a:cs typeface="Times New Roman" panose="02020603050405020304" charset="0"/>
              </a:rPr>
              <a:t>. </a:t>
            </a:r>
            <a:r>
              <a:rPr lang="en-US" altLang="en-US" sz="2000" b="0">
                <a:latin typeface="Times New Roman" panose="02020603050405020304" charset="0"/>
                <a:cs typeface="Times New Roman" panose="02020603050405020304" charset="0"/>
              </a:rPr>
              <a:t>С</a:t>
            </a:r>
            <a:r>
              <a:rPr lang="en-US" altLang="ru-RU" sz="2000" b="0">
                <a:latin typeface="Times New Roman" panose="02020603050405020304" charset="0"/>
                <a:cs typeface="Times New Roman" panose="02020603050405020304" charset="0"/>
              </a:rPr>
              <a:t> 1983 </a:t>
            </a:r>
            <a:r>
              <a:rPr lang="en-US" altLang="en-US" sz="2000" b="0">
                <a:latin typeface="Times New Roman" panose="02020603050405020304" charset="0"/>
                <a:cs typeface="Times New Roman" panose="02020603050405020304" charset="0"/>
              </a:rPr>
              <a:t>года</a:t>
            </a:r>
            <a:r>
              <a:rPr lang="en-US" altLang="ru-RU" sz="2000" b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000" b="0">
                <a:latin typeface="Times New Roman" panose="02020603050405020304" charset="0"/>
                <a:cs typeface="Times New Roman" panose="02020603050405020304" charset="0"/>
              </a:rPr>
              <a:t>озеро</a:t>
            </a:r>
            <a:r>
              <a:rPr lang="en-US" altLang="ru-RU" sz="2000" b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000" b="0">
                <a:latin typeface="Times New Roman" panose="02020603050405020304" charset="0"/>
                <a:cs typeface="Times New Roman" panose="02020603050405020304" charset="0"/>
              </a:rPr>
              <a:t>с</a:t>
            </a:r>
            <a:r>
              <a:rPr lang="en-US" altLang="ru-RU" sz="2000" b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000" b="0">
                <a:latin typeface="Times New Roman" panose="02020603050405020304" charset="0"/>
                <a:cs typeface="Times New Roman" panose="02020603050405020304" charset="0"/>
              </a:rPr>
              <a:t>окружающими</a:t>
            </a:r>
            <a:r>
              <a:rPr lang="en-US" altLang="ru-RU" sz="2000" b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000" b="0">
                <a:latin typeface="Times New Roman" panose="02020603050405020304" charset="0"/>
                <a:cs typeface="Times New Roman" panose="02020603050405020304" charset="0"/>
              </a:rPr>
              <a:t>лесами</a:t>
            </a:r>
            <a:r>
              <a:rPr lang="en-US" altLang="ru-RU" sz="2000" b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000" b="0">
                <a:latin typeface="Times New Roman" panose="02020603050405020304" charset="0"/>
                <a:cs typeface="Times New Roman" panose="02020603050405020304" charset="0"/>
              </a:rPr>
              <a:t>является</a:t>
            </a:r>
            <a:r>
              <a:rPr lang="en-US" altLang="ru-RU" sz="2000" b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000" b="0">
                <a:latin typeface="Times New Roman" panose="02020603050405020304" charset="0"/>
                <a:cs typeface="Times New Roman" panose="02020603050405020304" charset="0"/>
              </a:rPr>
              <a:t>историко</a:t>
            </a:r>
            <a:r>
              <a:rPr lang="en-US" altLang="ru-RU" sz="2000" b="0">
                <a:latin typeface="Times New Roman" panose="02020603050405020304" charset="0"/>
                <a:cs typeface="Times New Roman" panose="02020603050405020304" charset="0"/>
              </a:rPr>
              <a:t>-</a:t>
            </a:r>
            <a:r>
              <a:rPr lang="en-US" altLang="en-US" sz="2000" b="0">
                <a:latin typeface="Times New Roman" panose="02020603050405020304" charset="0"/>
                <a:cs typeface="Times New Roman" panose="02020603050405020304" charset="0"/>
              </a:rPr>
              <a:t>горногеологическим</a:t>
            </a:r>
            <a:r>
              <a:rPr lang="en-US" altLang="ru-RU" sz="2000" b="0">
                <a:latin typeface="Times New Roman" panose="02020603050405020304" charset="0"/>
                <a:cs typeface="Times New Roman" panose="02020603050405020304" charset="0"/>
              </a:rPr>
              <a:t>, </a:t>
            </a:r>
            <a:r>
              <a:rPr lang="en-US" altLang="en-US" sz="2000" b="0">
                <a:latin typeface="Times New Roman" panose="02020603050405020304" charset="0"/>
                <a:cs typeface="Times New Roman" panose="02020603050405020304" charset="0"/>
              </a:rPr>
              <a:t>минералогическим</a:t>
            </a:r>
            <a:r>
              <a:rPr lang="en-US" altLang="ru-RU" sz="2000" b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000" b="0">
                <a:latin typeface="Times New Roman" panose="02020603050405020304" charset="0"/>
                <a:cs typeface="Times New Roman" panose="02020603050405020304" charset="0"/>
              </a:rPr>
              <a:t>и</a:t>
            </a:r>
            <a:r>
              <a:rPr lang="en-US" altLang="ru-RU" sz="2000" b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000" b="0">
                <a:latin typeface="Times New Roman" panose="02020603050405020304" charset="0"/>
                <a:cs typeface="Times New Roman" panose="02020603050405020304" charset="0"/>
              </a:rPr>
              <a:t>гидрологическим</a:t>
            </a:r>
            <a:r>
              <a:rPr lang="en-US" altLang="ru-RU" sz="2000" b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000" b="0">
                <a:latin typeface="Times New Roman" panose="02020603050405020304" charset="0"/>
                <a:cs typeface="Times New Roman" panose="02020603050405020304" charset="0"/>
              </a:rPr>
              <a:t>природным</a:t>
            </a:r>
            <a:r>
              <a:rPr lang="en-US" altLang="ru-RU" sz="2000" b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000" b="0">
                <a:latin typeface="Times New Roman" panose="02020603050405020304" charset="0"/>
                <a:cs typeface="Times New Roman" panose="02020603050405020304" charset="0"/>
              </a:rPr>
              <a:t>памятником</a:t>
            </a:r>
            <a:r>
              <a:rPr lang="en-US" altLang="ru-RU" sz="2000" b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000" b="0">
                <a:latin typeface="Times New Roman" panose="02020603050405020304" charset="0"/>
                <a:cs typeface="Times New Roman" panose="02020603050405020304" charset="0"/>
              </a:rPr>
              <a:t>площадью</a:t>
            </a:r>
            <a:r>
              <a:rPr lang="en-US" altLang="ru-RU" sz="2000" b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000" b="0">
                <a:latin typeface="Times New Roman" panose="02020603050405020304" charset="0"/>
                <a:cs typeface="Times New Roman" panose="02020603050405020304" charset="0"/>
              </a:rPr>
              <a:t>в</a:t>
            </a:r>
            <a:r>
              <a:rPr lang="en-US" altLang="ru-RU" sz="2000" b="0">
                <a:latin typeface="Times New Roman" panose="02020603050405020304" charset="0"/>
                <a:cs typeface="Times New Roman" panose="02020603050405020304" charset="0"/>
              </a:rPr>
              <a:t> 89,4 </a:t>
            </a:r>
            <a:r>
              <a:rPr lang="en-US" altLang="en-US" sz="2000" b="0">
                <a:latin typeface="Times New Roman" panose="02020603050405020304" charset="0"/>
                <a:cs typeface="Times New Roman" panose="02020603050405020304" charset="0"/>
              </a:rPr>
              <a:t>га</a:t>
            </a:r>
            <a:r>
              <a:rPr lang="ru-RU" altLang="en-US" sz="2000" b="0">
                <a:latin typeface="Times New Roman" panose="02020603050405020304" charset="0"/>
                <a:cs typeface="Times New Roman" panose="02020603050405020304" charset="0"/>
              </a:rPr>
              <a:t>.</a:t>
            </a:r>
            <a:endParaRPr lang="ru-RU" altLang="en-US" sz="2000" b="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6" name="Текстовое поле 5"/>
          <p:cNvSpPr txBox="1"/>
          <p:nvPr/>
        </p:nvSpPr>
        <p:spPr>
          <a:xfrm>
            <a:off x="483870" y="2026285"/>
            <a:ext cx="11548745" cy="584835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/>
            <a:r>
              <a:rPr lang="ru-RU" altLang="en-US">
                <a:latin typeface="Times New Roman" panose="02020603050405020304" charset="0"/>
                <a:cs typeface="Times New Roman" panose="02020603050405020304" charset="0"/>
              </a:rPr>
              <a:t>    </a:t>
            </a:r>
            <a:r>
              <a:rPr lang="en-US" altLang="en-US">
                <a:latin typeface="Times New Roman" panose="02020603050405020304" charset="0"/>
                <a:cs typeface="Times New Roman" panose="02020603050405020304" charset="0"/>
              </a:rPr>
              <a:t>Озеро</a:t>
            </a:r>
            <a:r>
              <a:rPr lang="en-US" altLang="ru-RU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>
                <a:latin typeface="Times New Roman" panose="02020603050405020304" charset="0"/>
                <a:cs typeface="Times New Roman" panose="02020603050405020304" charset="0"/>
              </a:rPr>
              <a:t>неправильной</a:t>
            </a:r>
            <a:r>
              <a:rPr lang="en-US" altLang="ru-RU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>
                <a:latin typeface="Times New Roman" panose="02020603050405020304" charset="0"/>
                <a:cs typeface="Times New Roman" panose="02020603050405020304" charset="0"/>
              </a:rPr>
              <a:t>формы</a:t>
            </a:r>
            <a:r>
              <a:rPr lang="en-US" altLang="ru-RU">
                <a:latin typeface="Times New Roman" panose="02020603050405020304" charset="0"/>
                <a:cs typeface="Times New Roman" panose="02020603050405020304" charset="0"/>
              </a:rPr>
              <a:t>, </a:t>
            </a:r>
            <a:r>
              <a:rPr lang="en-US" altLang="en-US">
                <a:latin typeface="Times New Roman" panose="02020603050405020304" charset="0"/>
                <a:cs typeface="Times New Roman" panose="02020603050405020304" charset="0"/>
              </a:rPr>
              <a:t>до</a:t>
            </a:r>
            <a:r>
              <a:rPr lang="en-US" altLang="ru-RU">
                <a:latin typeface="Times New Roman" panose="02020603050405020304" charset="0"/>
                <a:cs typeface="Times New Roman" panose="02020603050405020304" charset="0"/>
              </a:rPr>
              <a:t> 60—70 </a:t>
            </a:r>
            <a:r>
              <a:rPr lang="en-US" altLang="en-US">
                <a:latin typeface="Times New Roman" panose="02020603050405020304" charset="0"/>
                <a:cs typeface="Times New Roman" panose="02020603050405020304" charset="0"/>
              </a:rPr>
              <a:t>метров</a:t>
            </a:r>
            <a:r>
              <a:rPr lang="en-US" altLang="ru-RU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>
                <a:latin typeface="Times New Roman" panose="02020603050405020304" charset="0"/>
                <a:cs typeface="Times New Roman" panose="02020603050405020304" charset="0"/>
              </a:rPr>
              <a:t>в</a:t>
            </a:r>
            <a:r>
              <a:rPr lang="en-US" altLang="ru-RU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>
                <a:latin typeface="Times New Roman" panose="02020603050405020304" charset="0"/>
                <a:cs typeface="Times New Roman" panose="02020603050405020304" charset="0"/>
              </a:rPr>
              <a:t>длину</a:t>
            </a:r>
            <a:r>
              <a:rPr lang="en-US" altLang="ru-RU">
                <a:latin typeface="Times New Roman" panose="02020603050405020304" charset="0"/>
                <a:cs typeface="Times New Roman" panose="02020603050405020304" charset="0"/>
              </a:rPr>
              <a:t>. </a:t>
            </a:r>
            <a:r>
              <a:rPr lang="en-US" altLang="en-US">
                <a:latin typeface="Times New Roman" panose="02020603050405020304" charset="0"/>
                <a:cs typeface="Times New Roman" panose="02020603050405020304" charset="0"/>
              </a:rPr>
              <a:t>Глубина</a:t>
            </a:r>
            <a:r>
              <a:rPr lang="en-US" altLang="ru-RU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>
                <a:latin typeface="Times New Roman" panose="02020603050405020304" charset="0"/>
                <a:cs typeface="Times New Roman" panose="02020603050405020304" charset="0"/>
              </a:rPr>
              <a:t>карьера</a:t>
            </a:r>
            <a:r>
              <a:rPr lang="en-US" altLang="ru-RU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>
                <a:latin typeface="Times New Roman" panose="02020603050405020304" charset="0"/>
                <a:cs typeface="Times New Roman" panose="02020603050405020304" charset="0"/>
              </a:rPr>
              <a:t>составляла</a:t>
            </a:r>
            <a:r>
              <a:rPr lang="en-US" altLang="ru-RU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>
                <a:latin typeface="Times New Roman" panose="02020603050405020304" charset="0"/>
                <a:cs typeface="Times New Roman" panose="02020603050405020304" charset="0"/>
              </a:rPr>
              <a:t>более</a:t>
            </a:r>
            <a:r>
              <a:rPr lang="en-US" altLang="ru-RU">
                <a:latin typeface="Times New Roman" panose="02020603050405020304" charset="0"/>
                <a:cs typeface="Times New Roman" panose="02020603050405020304" charset="0"/>
              </a:rPr>
              <a:t> 70 </a:t>
            </a:r>
            <a:r>
              <a:rPr lang="en-US" altLang="en-US">
                <a:latin typeface="Times New Roman" panose="02020603050405020304" charset="0"/>
                <a:cs typeface="Times New Roman" panose="02020603050405020304" charset="0"/>
              </a:rPr>
              <a:t>метров</a:t>
            </a:r>
            <a:r>
              <a:rPr lang="en-US" altLang="ru-RU">
                <a:latin typeface="Times New Roman" panose="02020603050405020304" charset="0"/>
                <a:cs typeface="Times New Roman" panose="02020603050405020304" charset="0"/>
              </a:rPr>
              <a:t>, </a:t>
            </a:r>
            <a:r>
              <a:rPr lang="en-US" altLang="en-US">
                <a:latin typeface="Times New Roman" panose="02020603050405020304" charset="0"/>
                <a:cs typeface="Times New Roman" panose="02020603050405020304" charset="0"/>
              </a:rPr>
              <a:t>за</a:t>
            </a:r>
            <a:r>
              <a:rPr lang="en-US" altLang="ru-RU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>
                <a:latin typeface="Times New Roman" panose="02020603050405020304" charset="0"/>
                <a:cs typeface="Times New Roman" panose="02020603050405020304" charset="0"/>
              </a:rPr>
              <a:t>прошедшие</a:t>
            </a:r>
            <a:r>
              <a:rPr lang="en-US" altLang="ru-RU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>
                <a:latin typeface="Times New Roman" panose="02020603050405020304" charset="0"/>
                <a:cs typeface="Times New Roman" panose="02020603050405020304" charset="0"/>
              </a:rPr>
              <a:t>с</a:t>
            </a:r>
            <a:r>
              <a:rPr lang="en-US" altLang="ru-RU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>
                <a:latin typeface="Times New Roman" panose="02020603050405020304" charset="0"/>
                <a:cs typeface="Times New Roman" panose="02020603050405020304" charset="0"/>
              </a:rPr>
              <a:t>момента</a:t>
            </a:r>
            <a:r>
              <a:rPr lang="en-US" altLang="ru-RU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>
                <a:latin typeface="Times New Roman" panose="02020603050405020304" charset="0"/>
                <a:cs typeface="Times New Roman" panose="02020603050405020304" charset="0"/>
              </a:rPr>
              <a:t>ликвидации</a:t>
            </a:r>
            <a:r>
              <a:rPr lang="en-US" altLang="ru-RU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>
                <a:latin typeface="Times New Roman" panose="02020603050405020304" charset="0"/>
                <a:cs typeface="Times New Roman" panose="02020603050405020304" charset="0"/>
              </a:rPr>
              <a:t>годы</a:t>
            </a:r>
            <a:r>
              <a:rPr lang="en-US" altLang="ru-RU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>
                <a:latin typeface="Times New Roman" panose="02020603050405020304" charset="0"/>
                <a:cs typeface="Times New Roman" panose="02020603050405020304" charset="0"/>
              </a:rPr>
              <a:t>он</a:t>
            </a:r>
            <a:r>
              <a:rPr lang="en-US" altLang="ru-RU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>
                <a:latin typeface="Times New Roman" panose="02020603050405020304" charset="0"/>
                <a:cs typeface="Times New Roman" panose="02020603050405020304" charset="0"/>
              </a:rPr>
              <a:t>наполнился</a:t>
            </a:r>
            <a:r>
              <a:rPr lang="en-US" altLang="ru-RU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>
                <a:latin typeface="Times New Roman" panose="02020603050405020304" charset="0"/>
                <a:cs typeface="Times New Roman" panose="02020603050405020304" charset="0"/>
              </a:rPr>
              <a:t>до</a:t>
            </a:r>
            <a:r>
              <a:rPr lang="en-US" altLang="ru-RU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>
                <a:latin typeface="Times New Roman" panose="02020603050405020304" charset="0"/>
                <a:cs typeface="Times New Roman" panose="02020603050405020304" charset="0"/>
              </a:rPr>
              <a:t>половины</a:t>
            </a:r>
            <a:r>
              <a:rPr lang="en-US" altLang="ru-RU">
                <a:latin typeface="Times New Roman" panose="02020603050405020304" charset="0"/>
                <a:cs typeface="Times New Roman" panose="02020603050405020304" charset="0"/>
              </a:rPr>
              <a:t>, </a:t>
            </a:r>
            <a:r>
              <a:rPr lang="en-US" altLang="en-US">
                <a:latin typeface="Times New Roman" panose="02020603050405020304" charset="0"/>
                <a:cs typeface="Times New Roman" panose="02020603050405020304" charset="0"/>
              </a:rPr>
              <a:t>и</a:t>
            </a:r>
            <a:r>
              <a:rPr lang="en-US" altLang="ru-RU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>
                <a:latin typeface="Times New Roman" panose="02020603050405020304" charset="0"/>
                <a:cs typeface="Times New Roman" panose="02020603050405020304" charset="0"/>
              </a:rPr>
              <a:t>сейчас</a:t>
            </a:r>
            <a:r>
              <a:rPr lang="en-US" altLang="ru-RU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>
                <a:latin typeface="Times New Roman" panose="02020603050405020304" charset="0"/>
                <a:cs typeface="Times New Roman" panose="02020603050405020304" charset="0"/>
              </a:rPr>
              <a:t>глубина</a:t>
            </a:r>
            <a:r>
              <a:rPr lang="en-US" altLang="ru-RU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>
                <a:latin typeface="Times New Roman" panose="02020603050405020304" charset="0"/>
                <a:cs typeface="Times New Roman" panose="02020603050405020304" charset="0"/>
              </a:rPr>
              <a:t>озера</a:t>
            </a:r>
            <a:r>
              <a:rPr lang="en-US" altLang="ru-RU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>
                <a:latin typeface="Times New Roman" panose="02020603050405020304" charset="0"/>
                <a:cs typeface="Times New Roman" panose="02020603050405020304" charset="0"/>
              </a:rPr>
              <a:t>составляет</a:t>
            </a:r>
            <a:r>
              <a:rPr lang="en-US" altLang="ru-RU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>
                <a:latin typeface="Times New Roman" panose="02020603050405020304" charset="0"/>
                <a:cs typeface="Times New Roman" panose="02020603050405020304" charset="0"/>
              </a:rPr>
              <a:t>около</a:t>
            </a:r>
            <a:r>
              <a:rPr lang="en-US" altLang="ru-RU">
                <a:latin typeface="Times New Roman" panose="02020603050405020304" charset="0"/>
                <a:cs typeface="Times New Roman" panose="02020603050405020304" charset="0"/>
              </a:rPr>
              <a:t> 30 </a:t>
            </a:r>
            <a:r>
              <a:rPr lang="en-US" altLang="en-US">
                <a:latin typeface="Times New Roman" panose="02020603050405020304" charset="0"/>
                <a:cs typeface="Times New Roman" panose="02020603050405020304" charset="0"/>
              </a:rPr>
              <a:t>метров</a:t>
            </a:r>
            <a:r>
              <a:rPr lang="en-US" altLang="ru-RU">
                <a:latin typeface="Times New Roman" panose="02020603050405020304" charset="0"/>
                <a:cs typeface="Times New Roman" panose="02020603050405020304" charset="0"/>
              </a:rPr>
              <a:t> (</a:t>
            </a:r>
            <a:r>
              <a:rPr lang="en-US" altLang="en-US">
                <a:latin typeface="Times New Roman" panose="02020603050405020304" charset="0"/>
                <a:cs typeface="Times New Roman" panose="02020603050405020304" charset="0"/>
              </a:rPr>
              <a:t>на</a:t>
            </a:r>
            <a:r>
              <a:rPr lang="en-US" altLang="ru-RU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>
                <a:latin typeface="Times New Roman" panose="02020603050405020304" charset="0"/>
                <a:cs typeface="Times New Roman" panose="02020603050405020304" charset="0"/>
              </a:rPr>
              <a:t>мемориальной</a:t>
            </a:r>
            <a:r>
              <a:rPr lang="en-US" altLang="ru-RU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>
                <a:latin typeface="Times New Roman" panose="02020603050405020304" charset="0"/>
                <a:cs typeface="Times New Roman" panose="02020603050405020304" charset="0"/>
              </a:rPr>
              <a:t>доске</a:t>
            </a:r>
            <a:r>
              <a:rPr lang="en-US" altLang="ru-RU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>
                <a:latin typeface="Times New Roman" panose="02020603050405020304" charset="0"/>
                <a:cs typeface="Times New Roman" panose="02020603050405020304" charset="0"/>
              </a:rPr>
              <a:t>указано</a:t>
            </a:r>
            <a:r>
              <a:rPr lang="en-US" altLang="ru-RU">
                <a:latin typeface="Times New Roman" panose="02020603050405020304" charset="0"/>
                <a:cs typeface="Times New Roman" panose="02020603050405020304" charset="0"/>
              </a:rPr>
              <a:t> 32 </a:t>
            </a:r>
            <a:r>
              <a:rPr lang="en-US" altLang="en-US">
                <a:latin typeface="Times New Roman" panose="02020603050405020304" charset="0"/>
                <a:cs typeface="Times New Roman" panose="02020603050405020304" charset="0"/>
              </a:rPr>
              <a:t>метра</a:t>
            </a:r>
            <a:r>
              <a:rPr lang="en-US" altLang="ru-RU">
                <a:latin typeface="Times New Roman" panose="02020603050405020304" charset="0"/>
                <a:cs typeface="Times New Roman" panose="02020603050405020304" charset="0"/>
              </a:rPr>
              <a:t>). </a:t>
            </a:r>
            <a:r>
              <a:rPr lang="en-US" altLang="en-US">
                <a:latin typeface="Times New Roman" panose="02020603050405020304" charset="0"/>
                <a:cs typeface="Times New Roman" panose="02020603050405020304" charset="0"/>
              </a:rPr>
              <a:t>Берега</a:t>
            </a:r>
            <a:r>
              <a:rPr lang="en-US" altLang="ru-RU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>
                <a:latin typeface="Times New Roman" panose="02020603050405020304" charset="0"/>
                <a:cs typeface="Times New Roman" panose="02020603050405020304" charset="0"/>
              </a:rPr>
              <a:t>отвесные</a:t>
            </a:r>
            <a:r>
              <a:rPr lang="en-US" altLang="ru-RU">
                <a:latin typeface="Times New Roman" panose="02020603050405020304" charset="0"/>
                <a:cs typeface="Times New Roman" panose="02020603050405020304" charset="0"/>
              </a:rPr>
              <a:t>, </a:t>
            </a:r>
            <a:r>
              <a:rPr lang="en-US" altLang="en-US">
                <a:latin typeface="Times New Roman" panose="02020603050405020304" charset="0"/>
                <a:cs typeface="Times New Roman" panose="02020603050405020304" charset="0"/>
              </a:rPr>
              <a:t>с</a:t>
            </a:r>
            <a:r>
              <a:rPr lang="en-US" altLang="ru-RU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>
                <a:latin typeface="Times New Roman" panose="02020603050405020304" charset="0"/>
                <a:cs typeface="Times New Roman" panose="02020603050405020304" charset="0"/>
              </a:rPr>
              <a:t>уступами</a:t>
            </a:r>
            <a:r>
              <a:rPr lang="en-US" altLang="ru-RU">
                <a:latin typeface="Times New Roman" panose="02020603050405020304" charset="0"/>
                <a:cs typeface="Times New Roman" panose="02020603050405020304" charset="0"/>
              </a:rPr>
              <a:t>, </a:t>
            </a:r>
            <a:r>
              <a:rPr lang="en-US" altLang="en-US">
                <a:latin typeface="Times New Roman" panose="02020603050405020304" charset="0"/>
                <a:cs typeface="Times New Roman" panose="02020603050405020304" charset="0"/>
              </a:rPr>
              <a:t>высотой</a:t>
            </a:r>
            <a:r>
              <a:rPr lang="en-US" altLang="ru-RU">
                <a:latin typeface="Times New Roman" panose="02020603050405020304" charset="0"/>
                <a:cs typeface="Times New Roman" panose="02020603050405020304" charset="0"/>
              </a:rPr>
              <a:t> 30-40 </a:t>
            </a:r>
            <a:r>
              <a:rPr lang="en-US" altLang="en-US">
                <a:latin typeface="Times New Roman" panose="02020603050405020304" charset="0"/>
                <a:cs typeface="Times New Roman" panose="02020603050405020304" charset="0"/>
              </a:rPr>
              <a:t>метров</a:t>
            </a:r>
            <a:r>
              <a:rPr lang="en-US" altLang="ru-RU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>
                <a:latin typeface="Times New Roman" panose="02020603050405020304" charset="0"/>
                <a:cs typeface="Times New Roman" panose="02020603050405020304" charset="0"/>
              </a:rPr>
              <a:t>над</a:t>
            </a:r>
            <a:r>
              <a:rPr lang="en-US" altLang="ru-RU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>
                <a:latin typeface="Times New Roman" panose="02020603050405020304" charset="0"/>
                <a:cs typeface="Times New Roman" panose="02020603050405020304" charset="0"/>
              </a:rPr>
              <a:t>поверхностью</a:t>
            </a:r>
            <a:r>
              <a:rPr lang="en-US" altLang="ru-RU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>
                <a:latin typeface="Times New Roman" panose="02020603050405020304" charset="0"/>
                <a:cs typeface="Times New Roman" panose="02020603050405020304" charset="0"/>
              </a:rPr>
              <a:t>воды</a:t>
            </a:r>
            <a:r>
              <a:rPr lang="en-US" altLang="ru-RU">
                <a:latin typeface="Times New Roman" panose="02020603050405020304" charset="0"/>
                <a:cs typeface="Times New Roman" panose="02020603050405020304" charset="0"/>
              </a:rPr>
              <a:t>. </a:t>
            </a:r>
            <a:r>
              <a:rPr lang="en-US" altLang="en-US">
                <a:latin typeface="Times New Roman" panose="02020603050405020304" charset="0"/>
                <a:cs typeface="Times New Roman" panose="02020603050405020304" charset="0"/>
              </a:rPr>
              <a:t>Сложены</a:t>
            </a:r>
            <a:r>
              <a:rPr lang="en-US" altLang="ru-RU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>
                <a:latin typeface="Times New Roman" panose="02020603050405020304" charset="0"/>
                <a:cs typeface="Times New Roman" panose="02020603050405020304" charset="0"/>
              </a:rPr>
              <a:t>берега</a:t>
            </a:r>
            <a:r>
              <a:rPr lang="en-US" altLang="ru-RU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>
                <a:latin typeface="Times New Roman" panose="02020603050405020304" charset="0"/>
                <a:cs typeface="Times New Roman" panose="02020603050405020304" charset="0"/>
              </a:rPr>
              <a:t>тальковыми</a:t>
            </a:r>
            <a:r>
              <a:rPr lang="en-US" altLang="ru-RU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>
                <a:latin typeface="Times New Roman" panose="02020603050405020304" charset="0"/>
                <a:cs typeface="Times New Roman" panose="02020603050405020304" charset="0"/>
              </a:rPr>
              <a:t>сланцами</a:t>
            </a:r>
            <a:r>
              <a:rPr lang="en-US" altLang="ru-RU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>
                <a:latin typeface="Times New Roman" panose="02020603050405020304" charset="0"/>
                <a:cs typeface="Times New Roman" panose="02020603050405020304" charset="0"/>
              </a:rPr>
              <a:t>беловато</a:t>
            </a:r>
            <a:r>
              <a:rPr lang="en-US" altLang="ru-RU">
                <a:latin typeface="Times New Roman" panose="02020603050405020304" charset="0"/>
                <a:cs typeface="Times New Roman" panose="02020603050405020304" charset="0"/>
              </a:rPr>
              <a:t>-</a:t>
            </a:r>
            <a:r>
              <a:rPr lang="en-US" altLang="en-US">
                <a:latin typeface="Times New Roman" panose="02020603050405020304" charset="0"/>
                <a:cs typeface="Times New Roman" panose="02020603050405020304" charset="0"/>
              </a:rPr>
              <a:t>зелёного</a:t>
            </a:r>
            <a:r>
              <a:rPr lang="en-US" altLang="ru-RU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>
                <a:latin typeface="Times New Roman" panose="02020603050405020304" charset="0"/>
                <a:cs typeface="Times New Roman" panose="02020603050405020304" charset="0"/>
              </a:rPr>
              <a:t>цвета</a:t>
            </a:r>
            <a:r>
              <a:rPr lang="en-US" altLang="ru-RU">
                <a:latin typeface="Times New Roman" panose="02020603050405020304" charset="0"/>
                <a:cs typeface="Times New Roman" panose="02020603050405020304" charset="0"/>
              </a:rPr>
              <a:t>. </a:t>
            </a:r>
            <a:r>
              <a:rPr lang="en-US" altLang="en-US">
                <a:latin typeface="Times New Roman" panose="02020603050405020304" charset="0"/>
                <a:cs typeface="Times New Roman" panose="02020603050405020304" charset="0"/>
              </a:rPr>
              <a:t>Вода</a:t>
            </a:r>
            <a:r>
              <a:rPr lang="en-US" altLang="ru-RU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>
                <a:latin typeface="Times New Roman" panose="02020603050405020304" charset="0"/>
                <a:cs typeface="Times New Roman" panose="02020603050405020304" charset="0"/>
              </a:rPr>
              <a:t>прозрачная</a:t>
            </a:r>
            <a:r>
              <a:rPr lang="en-US" altLang="ru-RU">
                <a:latin typeface="Times New Roman" panose="02020603050405020304" charset="0"/>
                <a:cs typeface="Times New Roman" panose="02020603050405020304" charset="0"/>
              </a:rPr>
              <a:t>, </a:t>
            </a:r>
            <a:r>
              <a:rPr lang="en-US" altLang="en-US">
                <a:latin typeface="Times New Roman" panose="02020603050405020304" charset="0"/>
                <a:cs typeface="Times New Roman" panose="02020603050405020304" charset="0"/>
              </a:rPr>
              <a:t>слабо</a:t>
            </a:r>
            <a:r>
              <a:rPr lang="en-US" altLang="ru-RU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>
                <a:latin typeface="Times New Roman" panose="02020603050405020304" charset="0"/>
                <a:cs typeface="Times New Roman" panose="02020603050405020304" charset="0"/>
              </a:rPr>
              <a:t>минерализованная</a:t>
            </a:r>
            <a:r>
              <a:rPr lang="en-US" altLang="ru-RU">
                <a:latin typeface="Times New Roman" panose="02020603050405020304" charset="0"/>
                <a:cs typeface="Times New Roman" panose="02020603050405020304" charset="0"/>
              </a:rPr>
              <a:t>, </a:t>
            </a:r>
            <a:r>
              <a:rPr lang="en-US" altLang="en-US">
                <a:latin typeface="Times New Roman" panose="02020603050405020304" charset="0"/>
                <a:cs typeface="Times New Roman" panose="02020603050405020304" charset="0"/>
              </a:rPr>
              <a:t>по</a:t>
            </a:r>
            <a:r>
              <a:rPr lang="en-US" altLang="ru-RU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>
                <a:latin typeface="Times New Roman" panose="02020603050405020304" charset="0"/>
                <a:cs typeface="Times New Roman" panose="02020603050405020304" charset="0"/>
              </a:rPr>
              <a:t>типу</a:t>
            </a:r>
            <a:r>
              <a:rPr lang="en-US" altLang="ru-RU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>
                <a:latin typeface="Times New Roman" panose="02020603050405020304" charset="0"/>
                <a:cs typeface="Times New Roman" panose="02020603050405020304" charset="0"/>
              </a:rPr>
              <a:t>минерализации</a:t>
            </a:r>
            <a:r>
              <a:rPr lang="en-US" altLang="ru-RU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>
                <a:latin typeface="Times New Roman" panose="02020603050405020304" charset="0"/>
                <a:cs typeface="Times New Roman" panose="02020603050405020304" charset="0"/>
              </a:rPr>
              <a:t>гидрокарбонатная</a:t>
            </a:r>
            <a:r>
              <a:rPr lang="en-US" altLang="ru-RU">
                <a:latin typeface="Times New Roman" panose="02020603050405020304" charset="0"/>
                <a:cs typeface="Times New Roman" panose="02020603050405020304" charset="0"/>
              </a:rPr>
              <a:t>, </a:t>
            </a:r>
            <a:r>
              <a:rPr lang="en-US" altLang="en-US">
                <a:latin typeface="Times New Roman" panose="02020603050405020304" charset="0"/>
                <a:cs typeface="Times New Roman" panose="02020603050405020304" charset="0"/>
              </a:rPr>
              <a:t>магниево</a:t>
            </a:r>
            <a:r>
              <a:rPr lang="en-US" altLang="ru-RU">
                <a:latin typeface="Times New Roman" panose="02020603050405020304" charset="0"/>
                <a:cs typeface="Times New Roman" panose="02020603050405020304" charset="0"/>
              </a:rPr>
              <a:t>-</a:t>
            </a:r>
            <a:r>
              <a:rPr lang="en-US" altLang="en-US">
                <a:latin typeface="Times New Roman" panose="02020603050405020304" charset="0"/>
                <a:cs typeface="Times New Roman" panose="02020603050405020304" charset="0"/>
              </a:rPr>
              <a:t>кальциевая</a:t>
            </a:r>
            <a:r>
              <a:rPr lang="en-US" altLang="ru-RU">
                <a:latin typeface="Times New Roman" panose="02020603050405020304" charset="0"/>
                <a:cs typeface="Times New Roman" panose="02020603050405020304" charset="0"/>
              </a:rPr>
              <a:t>.</a:t>
            </a:r>
            <a:endParaRPr lang="en-US" altLang="ru-RU">
              <a:latin typeface="Times New Roman" panose="02020603050405020304" charset="0"/>
              <a:cs typeface="Times New Roman" panose="02020603050405020304" charset="0"/>
            </a:endParaRPr>
          </a:p>
          <a:p>
            <a:pPr algn="just"/>
            <a:r>
              <a:rPr lang="en-US" altLang="en-US">
                <a:latin typeface="Times New Roman" panose="02020603050405020304" charset="0"/>
                <a:cs typeface="Times New Roman" panose="02020603050405020304" charset="0"/>
              </a:rPr>
              <a:t>Подводная</a:t>
            </a:r>
            <a:r>
              <a:rPr lang="en-US" altLang="ru-RU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>
                <a:latin typeface="Times New Roman" panose="02020603050405020304" charset="0"/>
                <a:cs typeface="Times New Roman" panose="02020603050405020304" charset="0"/>
              </a:rPr>
              <a:t>растительность</a:t>
            </a:r>
            <a:r>
              <a:rPr lang="en-US" altLang="ru-RU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>
                <a:latin typeface="Times New Roman" panose="02020603050405020304" charset="0"/>
                <a:cs typeface="Times New Roman" panose="02020603050405020304" charset="0"/>
              </a:rPr>
              <a:t>представлена</a:t>
            </a:r>
            <a:r>
              <a:rPr lang="en-US" altLang="ru-RU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>
                <a:latin typeface="Times New Roman" panose="02020603050405020304" charset="0"/>
                <a:cs typeface="Times New Roman" panose="02020603050405020304" charset="0"/>
              </a:rPr>
              <a:t>элодеей</a:t>
            </a:r>
            <a:r>
              <a:rPr lang="en-US" altLang="ru-RU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>
                <a:latin typeface="Times New Roman" panose="02020603050405020304" charset="0"/>
                <a:cs typeface="Times New Roman" panose="02020603050405020304" charset="0"/>
              </a:rPr>
              <a:t>и</a:t>
            </a:r>
            <a:r>
              <a:rPr lang="en-US" altLang="ru-RU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>
                <a:latin typeface="Times New Roman" panose="02020603050405020304" charset="0"/>
                <a:cs typeface="Times New Roman" panose="02020603050405020304" charset="0"/>
              </a:rPr>
              <a:t>двумя</a:t>
            </a:r>
            <a:r>
              <a:rPr lang="en-US" altLang="ru-RU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>
                <a:latin typeface="Times New Roman" panose="02020603050405020304" charset="0"/>
                <a:cs typeface="Times New Roman" panose="02020603050405020304" charset="0"/>
              </a:rPr>
              <a:t>видами</a:t>
            </a:r>
            <a:r>
              <a:rPr lang="en-US" altLang="ru-RU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>
                <a:latin typeface="Times New Roman" panose="02020603050405020304" charset="0"/>
                <a:cs typeface="Times New Roman" panose="02020603050405020304" charset="0"/>
              </a:rPr>
              <a:t>рдестов</a:t>
            </a:r>
            <a:r>
              <a:rPr lang="en-US" altLang="ru-RU">
                <a:latin typeface="Times New Roman" panose="02020603050405020304" charset="0"/>
                <a:cs typeface="Times New Roman" panose="02020603050405020304" charset="0"/>
              </a:rPr>
              <a:t>, </a:t>
            </a:r>
            <a:r>
              <a:rPr lang="en-US" altLang="en-US">
                <a:latin typeface="Times New Roman" panose="02020603050405020304" charset="0"/>
                <a:cs typeface="Times New Roman" panose="02020603050405020304" charset="0"/>
              </a:rPr>
              <a:t>которые</a:t>
            </a:r>
            <a:r>
              <a:rPr lang="en-US" altLang="ru-RU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>
                <a:latin typeface="Times New Roman" panose="02020603050405020304" charset="0"/>
                <a:cs typeface="Times New Roman" panose="02020603050405020304" charset="0"/>
              </a:rPr>
              <a:t>поднимаются</a:t>
            </a:r>
            <a:r>
              <a:rPr lang="en-US" altLang="ru-RU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>
                <a:latin typeface="Times New Roman" panose="02020603050405020304" charset="0"/>
                <a:cs typeface="Times New Roman" panose="02020603050405020304" charset="0"/>
              </a:rPr>
              <a:t>с</a:t>
            </a:r>
            <a:r>
              <a:rPr lang="en-US" altLang="ru-RU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>
                <a:latin typeface="Times New Roman" panose="02020603050405020304" charset="0"/>
                <a:cs typeface="Times New Roman" panose="02020603050405020304" charset="0"/>
              </a:rPr>
              <a:t>первых</a:t>
            </a:r>
            <a:r>
              <a:rPr lang="en-US" altLang="ru-RU">
                <a:latin typeface="Times New Roman" panose="02020603050405020304" charset="0"/>
                <a:cs typeface="Times New Roman" panose="02020603050405020304" charset="0"/>
              </a:rPr>
              <a:t>, </a:t>
            </a:r>
            <a:r>
              <a:rPr lang="en-US" altLang="en-US">
                <a:latin typeface="Times New Roman" panose="02020603050405020304" charset="0"/>
                <a:cs typeface="Times New Roman" panose="02020603050405020304" charset="0"/>
              </a:rPr>
              <a:t>наиболее</a:t>
            </a:r>
            <a:r>
              <a:rPr lang="en-US" altLang="ru-RU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>
                <a:latin typeface="Times New Roman" panose="02020603050405020304" charset="0"/>
                <a:cs typeface="Times New Roman" panose="02020603050405020304" charset="0"/>
              </a:rPr>
              <a:t>мелко</a:t>
            </a:r>
            <a:r>
              <a:rPr lang="en-US" altLang="ru-RU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>
                <a:latin typeface="Times New Roman" panose="02020603050405020304" charset="0"/>
                <a:cs typeface="Times New Roman" panose="02020603050405020304" charset="0"/>
              </a:rPr>
              <a:t>расположенных</a:t>
            </a:r>
            <a:r>
              <a:rPr lang="en-US" altLang="ru-RU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>
                <a:latin typeface="Times New Roman" panose="02020603050405020304" charset="0"/>
                <a:cs typeface="Times New Roman" panose="02020603050405020304" charset="0"/>
              </a:rPr>
              <a:t>береговых</a:t>
            </a:r>
            <a:r>
              <a:rPr lang="en-US" altLang="ru-RU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>
                <a:latin typeface="Times New Roman" panose="02020603050405020304" charset="0"/>
                <a:cs typeface="Times New Roman" panose="02020603050405020304" charset="0"/>
              </a:rPr>
              <a:t>уступов</a:t>
            </a:r>
            <a:r>
              <a:rPr lang="en-US" altLang="ru-RU">
                <a:latin typeface="Times New Roman" panose="02020603050405020304" charset="0"/>
                <a:cs typeface="Times New Roman" panose="02020603050405020304" charset="0"/>
              </a:rPr>
              <a:t>. </a:t>
            </a:r>
            <a:r>
              <a:rPr lang="en-US" altLang="en-US">
                <a:latin typeface="Times New Roman" panose="02020603050405020304" charset="0"/>
                <a:cs typeface="Times New Roman" panose="02020603050405020304" charset="0"/>
              </a:rPr>
              <a:t>На</a:t>
            </a:r>
            <a:r>
              <a:rPr lang="en-US" altLang="ru-RU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>
                <a:latin typeface="Times New Roman" panose="02020603050405020304" charset="0"/>
                <a:cs typeface="Times New Roman" panose="02020603050405020304" charset="0"/>
              </a:rPr>
              <a:t>небольших</a:t>
            </a:r>
            <a:r>
              <a:rPr lang="en-US" altLang="ru-RU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>
                <a:latin typeface="Times New Roman" panose="02020603050405020304" charset="0"/>
                <a:cs typeface="Times New Roman" panose="02020603050405020304" charset="0"/>
              </a:rPr>
              <a:t>участках</a:t>
            </a:r>
            <a:r>
              <a:rPr lang="en-US" altLang="ru-RU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>
                <a:latin typeface="Times New Roman" panose="02020603050405020304" charset="0"/>
                <a:cs typeface="Times New Roman" panose="02020603050405020304" charset="0"/>
              </a:rPr>
              <a:t>у</a:t>
            </a:r>
            <a:r>
              <a:rPr lang="en-US" altLang="ru-RU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>
                <a:latin typeface="Times New Roman" panose="02020603050405020304" charset="0"/>
                <a:cs typeface="Times New Roman" panose="02020603050405020304" charset="0"/>
              </a:rPr>
              <a:t>воды</a:t>
            </a:r>
            <a:r>
              <a:rPr lang="en-US" altLang="ru-RU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>
                <a:latin typeface="Times New Roman" panose="02020603050405020304" charset="0"/>
                <a:cs typeface="Times New Roman" panose="02020603050405020304" charset="0"/>
              </a:rPr>
              <a:t>растут</a:t>
            </a:r>
            <a:r>
              <a:rPr lang="en-US" altLang="ru-RU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>
                <a:latin typeface="Times New Roman" panose="02020603050405020304" charset="0"/>
                <a:cs typeface="Times New Roman" panose="02020603050405020304" charset="0"/>
              </a:rPr>
              <a:t>камыш</a:t>
            </a:r>
            <a:r>
              <a:rPr lang="en-US" altLang="ru-RU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>
                <a:latin typeface="Times New Roman" panose="02020603050405020304" charset="0"/>
                <a:cs typeface="Times New Roman" panose="02020603050405020304" charset="0"/>
              </a:rPr>
              <a:t>лесной</a:t>
            </a:r>
            <a:r>
              <a:rPr lang="en-US" altLang="ru-RU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>
                <a:latin typeface="Times New Roman" panose="02020603050405020304" charset="0"/>
                <a:cs typeface="Times New Roman" panose="02020603050405020304" charset="0"/>
              </a:rPr>
              <a:t>и</a:t>
            </a:r>
            <a:r>
              <a:rPr lang="en-US" altLang="ru-RU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>
                <a:latin typeface="Times New Roman" panose="02020603050405020304" charset="0"/>
                <a:cs typeface="Times New Roman" panose="02020603050405020304" charset="0"/>
              </a:rPr>
              <a:t>ситник</a:t>
            </a:r>
            <a:r>
              <a:rPr lang="en-US" altLang="ru-RU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>
                <a:latin typeface="Times New Roman" panose="02020603050405020304" charset="0"/>
                <a:cs typeface="Times New Roman" panose="02020603050405020304" charset="0"/>
              </a:rPr>
              <a:t>арктический</a:t>
            </a:r>
            <a:r>
              <a:rPr lang="en-US" altLang="ru-RU">
                <a:latin typeface="Times New Roman" panose="02020603050405020304" charset="0"/>
                <a:cs typeface="Times New Roman" panose="02020603050405020304" charset="0"/>
              </a:rPr>
              <a:t>. </a:t>
            </a:r>
            <a:r>
              <a:rPr lang="en-US" altLang="en-US">
                <a:latin typeface="Times New Roman" panose="02020603050405020304" charset="0"/>
                <a:cs typeface="Times New Roman" panose="02020603050405020304" charset="0"/>
              </a:rPr>
              <a:t>Фитопланктон</a:t>
            </a:r>
            <a:r>
              <a:rPr lang="en-US" altLang="ru-RU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>
                <a:latin typeface="Times New Roman" panose="02020603050405020304" charset="0"/>
                <a:cs typeface="Times New Roman" panose="02020603050405020304" charset="0"/>
              </a:rPr>
              <a:t>представлен</a:t>
            </a:r>
            <a:r>
              <a:rPr lang="en-US" altLang="ru-RU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>
                <a:latin typeface="Times New Roman" panose="02020603050405020304" charset="0"/>
                <a:cs typeface="Times New Roman" panose="02020603050405020304" charset="0"/>
              </a:rPr>
              <a:t>водорослями</a:t>
            </a:r>
            <a:r>
              <a:rPr lang="en-US" altLang="ru-RU">
                <a:latin typeface="Times New Roman" panose="02020603050405020304" charset="0"/>
                <a:cs typeface="Times New Roman" panose="02020603050405020304" charset="0"/>
              </a:rPr>
              <a:t> Dinobryon sertularia, Ceratium hirundinella, </a:t>
            </a:r>
            <a:r>
              <a:rPr lang="en-US" altLang="en-US">
                <a:latin typeface="Times New Roman" panose="02020603050405020304" charset="0"/>
                <a:cs typeface="Times New Roman" panose="02020603050405020304" charset="0"/>
              </a:rPr>
              <a:t>периодически</a:t>
            </a:r>
            <a:r>
              <a:rPr lang="en-US" altLang="ru-RU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>
                <a:latin typeface="Times New Roman" panose="02020603050405020304" charset="0"/>
                <a:cs typeface="Times New Roman" panose="02020603050405020304" charset="0"/>
              </a:rPr>
              <a:t>создающими</a:t>
            </a:r>
            <a:r>
              <a:rPr lang="en-US" altLang="ru-RU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>
                <a:latin typeface="Times New Roman" panose="02020603050405020304" charset="0"/>
                <a:cs typeface="Times New Roman" panose="02020603050405020304" charset="0"/>
              </a:rPr>
              <a:t>«</a:t>
            </a:r>
            <a:r>
              <a:rPr lang="en-US" altLang="en-US">
                <a:latin typeface="Times New Roman" panose="02020603050405020304" charset="0"/>
                <a:cs typeface="Times New Roman" panose="02020603050405020304" charset="0"/>
              </a:rPr>
              <a:t>цветение</a:t>
            </a:r>
            <a:r>
              <a:rPr lang="en-US" altLang="ru-RU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>
                <a:latin typeface="Times New Roman" panose="02020603050405020304" charset="0"/>
                <a:cs typeface="Times New Roman" panose="02020603050405020304" charset="0"/>
              </a:rPr>
              <a:t>воды</a:t>
            </a:r>
            <a:r>
              <a:rPr lang="en-US" altLang="en-US">
                <a:latin typeface="Times New Roman" panose="02020603050405020304" charset="0"/>
                <a:cs typeface="Times New Roman" panose="02020603050405020304" charset="0"/>
              </a:rPr>
              <a:t>»</a:t>
            </a:r>
            <a:r>
              <a:rPr lang="en-US" altLang="ru-RU">
                <a:latin typeface="Times New Roman" panose="02020603050405020304" charset="0"/>
                <a:cs typeface="Times New Roman" panose="02020603050405020304" charset="0"/>
              </a:rPr>
              <a:t>, </a:t>
            </a:r>
            <a:r>
              <a:rPr lang="en-US" altLang="en-US">
                <a:latin typeface="Times New Roman" panose="02020603050405020304" charset="0"/>
                <a:cs typeface="Times New Roman" panose="02020603050405020304" charset="0"/>
              </a:rPr>
              <a:t>и</a:t>
            </a:r>
            <a:r>
              <a:rPr lang="en-US" altLang="ru-RU">
                <a:latin typeface="Times New Roman" panose="02020603050405020304" charset="0"/>
                <a:cs typeface="Times New Roman" panose="02020603050405020304" charset="0"/>
              </a:rPr>
              <a:t> Volvox aureus. </a:t>
            </a:r>
            <a:r>
              <a:rPr lang="en-US" altLang="en-US">
                <a:latin typeface="Times New Roman" panose="02020603050405020304" charset="0"/>
                <a:cs typeface="Times New Roman" panose="02020603050405020304" charset="0"/>
              </a:rPr>
              <a:t>Зоопланктон</a:t>
            </a:r>
            <a:r>
              <a:rPr lang="en-US" altLang="ru-RU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>
                <a:latin typeface="Times New Roman" panose="02020603050405020304" charset="0"/>
                <a:cs typeface="Times New Roman" panose="02020603050405020304" charset="0"/>
              </a:rPr>
              <a:t>представлен</a:t>
            </a:r>
            <a:r>
              <a:rPr lang="en-US" altLang="ru-RU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>
                <a:latin typeface="Times New Roman" panose="02020603050405020304" charset="0"/>
                <a:cs typeface="Times New Roman" panose="02020603050405020304" charset="0"/>
              </a:rPr>
              <a:t>озёрной</a:t>
            </a:r>
            <a:r>
              <a:rPr lang="en-US" altLang="ru-RU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>
                <a:latin typeface="Times New Roman" panose="02020603050405020304" charset="0"/>
                <a:cs typeface="Times New Roman" panose="02020603050405020304" charset="0"/>
              </a:rPr>
              <a:t>формой</a:t>
            </a:r>
            <a:r>
              <a:rPr lang="en-US" altLang="ru-RU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>
                <a:latin typeface="Times New Roman" panose="02020603050405020304" charset="0"/>
                <a:cs typeface="Times New Roman" panose="02020603050405020304" charset="0"/>
              </a:rPr>
              <a:t>дафнии</a:t>
            </a:r>
            <a:r>
              <a:rPr lang="en-US" altLang="ru-RU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>
                <a:latin typeface="Times New Roman" panose="02020603050405020304" charset="0"/>
                <a:cs typeface="Times New Roman" panose="02020603050405020304" charset="0"/>
              </a:rPr>
              <a:t>и</a:t>
            </a:r>
            <a:r>
              <a:rPr lang="en-US" altLang="ru-RU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>
                <a:latin typeface="Times New Roman" panose="02020603050405020304" charset="0"/>
                <a:cs typeface="Times New Roman" panose="02020603050405020304" charset="0"/>
              </a:rPr>
              <a:t>коловратками</a:t>
            </a:r>
            <a:r>
              <a:rPr lang="en-US" altLang="ru-RU">
                <a:latin typeface="Times New Roman" panose="02020603050405020304" charset="0"/>
                <a:cs typeface="Times New Roman" panose="02020603050405020304" charset="0"/>
              </a:rPr>
              <a:t>. </a:t>
            </a:r>
            <a:r>
              <a:rPr lang="en-US" altLang="en-US">
                <a:latin typeface="Times New Roman" panose="02020603050405020304" charset="0"/>
                <a:cs typeface="Times New Roman" panose="02020603050405020304" charset="0"/>
              </a:rPr>
              <a:t>Обитают</a:t>
            </a:r>
            <a:r>
              <a:rPr lang="en-US" altLang="ru-RU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>
                <a:latin typeface="Times New Roman" panose="02020603050405020304" charset="0"/>
                <a:cs typeface="Times New Roman" panose="02020603050405020304" charset="0"/>
              </a:rPr>
              <a:t>водомерки</a:t>
            </a:r>
            <a:r>
              <a:rPr lang="en-US" altLang="ru-RU">
                <a:latin typeface="Times New Roman" panose="02020603050405020304" charset="0"/>
                <a:cs typeface="Times New Roman" panose="02020603050405020304" charset="0"/>
              </a:rPr>
              <a:t>, </a:t>
            </a:r>
            <a:r>
              <a:rPr lang="en-US" altLang="en-US">
                <a:latin typeface="Times New Roman" panose="02020603050405020304" charset="0"/>
                <a:cs typeface="Times New Roman" panose="02020603050405020304" charset="0"/>
              </a:rPr>
              <a:t>подёнки</a:t>
            </a:r>
            <a:r>
              <a:rPr lang="en-US" altLang="ru-RU">
                <a:latin typeface="Times New Roman" panose="02020603050405020304" charset="0"/>
                <a:cs typeface="Times New Roman" panose="02020603050405020304" charset="0"/>
              </a:rPr>
              <a:t>, </a:t>
            </a:r>
            <a:r>
              <a:rPr lang="en-US" altLang="en-US">
                <a:latin typeface="Times New Roman" panose="02020603050405020304" charset="0"/>
                <a:cs typeface="Times New Roman" panose="02020603050405020304" charset="0"/>
              </a:rPr>
              <a:t>различные</a:t>
            </a:r>
            <a:r>
              <a:rPr lang="en-US" altLang="ru-RU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>
                <a:latin typeface="Times New Roman" panose="02020603050405020304" charset="0"/>
                <a:cs typeface="Times New Roman" panose="02020603050405020304" charset="0"/>
              </a:rPr>
              <a:t>водные</a:t>
            </a:r>
            <a:r>
              <a:rPr lang="en-US" altLang="ru-RU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>
                <a:latin typeface="Times New Roman" panose="02020603050405020304" charset="0"/>
                <a:cs typeface="Times New Roman" panose="02020603050405020304" charset="0"/>
              </a:rPr>
              <a:t>жуки</a:t>
            </a:r>
            <a:r>
              <a:rPr lang="en-US" altLang="ru-RU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>
                <a:latin typeface="Times New Roman" panose="02020603050405020304" charset="0"/>
                <a:cs typeface="Times New Roman" panose="02020603050405020304" charset="0"/>
              </a:rPr>
              <a:t>и</a:t>
            </a:r>
            <a:r>
              <a:rPr lang="en-US" altLang="ru-RU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>
                <a:latin typeface="Times New Roman" panose="02020603050405020304" charset="0"/>
                <a:cs typeface="Times New Roman" panose="02020603050405020304" charset="0"/>
              </a:rPr>
              <a:t>водяной</a:t>
            </a:r>
            <a:r>
              <a:rPr lang="en-US" altLang="ru-RU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>
                <a:latin typeface="Times New Roman" panose="02020603050405020304" charset="0"/>
                <a:cs typeface="Times New Roman" panose="02020603050405020304" charset="0"/>
              </a:rPr>
              <a:t>скорпион</a:t>
            </a:r>
            <a:r>
              <a:rPr lang="en-US" altLang="ru-RU">
                <a:latin typeface="Times New Roman" panose="02020603050405020304" charset="0"/>
                <a:cs typeface="Times New Roman" panose="02020603050405020304" charset="0"/>
              </a:rPr>
              <a:t>.</a:t>
            </a:r>
            <a:endParaRPr lang="en-US" altLang="ru-RU">
              <a:latin typeface="Times New Roman" panose="02020603050405020304" charset="0"/>
              <a:cs typeface="Times New Roman" panose="02020603050405020304" charset="0"/>
            </a:endParaRPr>
          </a:p>
          <a:p>
            <a:pPr algn="just"/>
            <a:r>
              <a:rPr lang="ru-RU" altLang="en-US">
                <a:latin typeface="Times New Roman" panose="02020603050405020304" charset="0"/>
                <a:cs typeface="Times New Roman" panose="02020603050405020304" charset="0"/>
              </a:rPr>
              <a:t>     </a:t>
            </a:r>
            <a:r>
              <a:rPr lang="en-US" altLang="en-US">
                <a:latin typeface="Times New Roman" panose="02020603050405020304" charset="0"/>
                <a:cs typeface="Times New Roman" panose="02020603050405020304" charset="0"/>
              </a:rPr>
              <a:t>На</a:t>
            </a:r>
            <a:r>
              <a:rPr lang="en-US" altLang="ru-RU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>
                <a:latin typeface="Times New Roman" panose="02020603050405020304" charset="0"/>
                <a:cs typeface="Times New Roman" panose="02020603050405020304" charset="0"/>
              </a:rPr>
              <a:t>озере</a:t>
            </a:r>
            <a:r>
              <a:rPr lang="en-US" altLang="ru-RU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>
                <a:latin typeface="Times New Roman" panose="02020603050405020304" charset="0"/>
                <a:cs typeface="Times New Roman" panose="02020603050405020304" charset="0"/>
              </a:rPr>
              <a:t>проводятся</a:t>
            </a:r>
            <a:r>
              <a:rPr lang="en-US" altLang="ru-RU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>
                <a:latin typeface="Times New Roman" panose="02020603050405020304" charset="0"/>
                <a:cs typeface="Times New Roman" panose="02020603050405020304" charset="0"/>
              </a:rPr>
              <a:t>тренировки</a:t>
            </a:r>
            <a:r>
              <a:rPr lang="en-US" altLang="ru-RU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>
                <a:latin typeface="Times New Roman" panose="02020603050405020304" charset="0"/>
                <a:cs typeface="Times New Roman" panose="02020603050405020304" charset="0"/>
              </a:rPr>
              <a:t>аквалангистов</a:t>
            </a:r>
            <a:r>
              <a:rPr lang="en-US" altLang="ru-RU">
                <a:latin typeface="Times New Roman" panose="02020603050405020304" charset="0"/>
                <a:cs typeface="Times New Roman" panose="02020603050405020304" charset="0"/>
              </a:rPr>
              <a:t>. </a:t>
            </a:r>
            <a:r>
              <a:rPr lang="en-US" altLang="en-US">
                <a:latin typeface="Times New Roman" panose="02020603050405020304" charset="0"/>
                <a:cs typeface="Times New Roman" panose="02020603050405020304" charset="0"/>
              </a:rPr>
              <a:t>Они</a:t>
            </a:r>
            <a:r>
              <a:rPr lang="en-US" altLang="ru-RU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>
                <a:latin typeface="Times New Roman" panose="02020603050405020304" charset="0"/>
                <a:cs typeface="Times New Roman" panose="02020603050405020304" charset="0"/>
              </a:rPr>
              <a:t>рассказывают</a:t>
            </a:r>
            <a:r>
              <a:rPr lang="en-US" altLang="ru-RU">
                <a:latin typeface="Times New Roman" panose="02020603050405020304" charset="0"/>
                <a:cs typeface="Times New Roman" panose="02020603050405020304" charset="0"/>
              </a:rPr>
              <a:t>, </a:t>
            </a:r>
            <a:r>
              <a:rPr lang="en-US" altLang="en-US">
                <a:latin typeface="Times New Roman" panose="02020603050405020304" charset="0"/>
                <a:cs typeface="Times New Roman" panose="02020603050405020304" charset="0"/>
              </a:rPr>
              <a:t>что</a:t>
            </a:r>
            <a:r>
              <a:rPr lang="en-US" altLang="ru-RU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>
                <a:latin typeface="Times New Roman" panose="02020603050405020304" charset="0"/>
                <a:cs typeface="Times New Roman" panose="02020603050405020304" charset="0"/>
              </a:rPr>
              <a:t>у</a:t>
            </a:r>
            <a:r>
              <a:rPr lang="en-US" altLang="ru-RU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>
                <a:latin typeface="Times New Roman" panose="02020603050405020304" charset="0"/>
                <a:cs typeface="Times New Roman" panose="02020603050405020304" charset="0"/>
              </a:rPr>
              <a:t>восточной</a:t>
            </a:r>
            <a:r>
              <a:rPr lang="en-US" altLang="ru-RU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>
                <a:latin typeface="Times New Roman" panose="02020603050405020304" charset="0"/>
                <a:cs typeface="Times New Roman" panose="02020603050405020304" charset="0"/>
              </a:rPr>
              <a:t>стены</a:t>
            </a:r>
            <a:r>
              <a:rPr lang="en-US" altLang="ru-RU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>
                <a:latin typeface="Times New Roman" panose="02020603050405020304" charset="0"/>
                <a:cs typeface="Times New Roman" panose="02020603050405020304" charset="0"/>
              </a:rPr>
              <a:t>водоёма</a:t>
            </a:r>
            <a:r>
              <a:rPr lang="en-US" altLang="ru-RU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>
                <a:latin typeface="Times New Roman" panose="02020603050405020304" charset="0"/>
                <a:cs typeface="Times New Roman" panose="02020603050405020304" charset="0"/>
              </a:rPr>
              <a:t>находится</a:t>
            </a:r>
            <a:r>
              <a:rPr lang="en-US" altLang="ru-RU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>
                <a:latin typeface="Times New Roman" panose="02020603050405020304" charset="0"/>
                <a:cs typeface="Times New Roman" panose="02020603050405020304" charset="0"/>
              </a:rPr>
              <a:t>сохранившаяся</a:t>
            </a:r>
            <a:r>
              <a:rPr lang="en-US" altLang="ru-RU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>
                <a:latin typeface="Times New Roman" panose="02020603050405020304" charset="0"/>
                <a:cs typeface="Times New Roman" panose="02020603050405020304" charset="0"/>
              </a:rPr>
              <a:t>старинная</a:t>
            </a:r>
            <a:r>
              <a:rPr lang="en-US" altLang="ru-RU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>
                <a:latin typeface="Times New Roman" panose="02020603050405020304" charset="0"/>
                <a:cs typeface="Times New Roman" panose="02020603050405020304" charset="0"/>
              </a:rPr>
              <a:t>деревянная</a:t>
            </a:r>
            <a:r>
              <a:rPr lang="en-US" altLang="ru-RU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>
                <a:latin typeface="Times New Roman" panose="02020603050405020304" charset="0"/>
                <a:cs typeface="Times New Roman" panose="02020603050405020304" charset="0"/>
              </a:rPr>
              <a:t>крепь</a:t>
            </a:r>
            <a:r>
              <a:rPr lang="en-US" altLang="ru-RU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>
                <a:latin typeface="Times New Roman" panose="02020603050405020304" charset="0"/>
                <a:cs typeface="Times New Roman" panose="02020603050405020304" charset="0"/>
              </a:rPr>
              <a:t>рудника</a:t>
            </a:r>
            <a:r>
              <a:rPr lang="en-US" altLang="ru-RU">
                <a:latin typeface="Times New Roman" panose="02020603050405020304" charset="0"/>
                <a:cs typeface="Times New Roman" panose="02020603050405020304" charset="0"/>
              </a:rPr>
              <a:t>. </a:t>
            </a:r>
            <a:r>
              <a:rPr lang="en-US" altLang="en-US">
                <a:latin typeface="Times New Roman" panose="02020603050405020304" charset="0"/>
                <a:cs typeface="Times New Roman" panose="02020603050405020304" charset="0"/>
              </a:rPr>
              <a:t>На</a:t>
            </a:r>
            <a:r>
              <a:rPr lang="en-US" altLang="ru-RU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>
                <a:latin typeface="Times New Roman" panose="02020603050405020304" charset="0"/>
                <a:cs typeface="Times New Roman" panose="02020603050405020304" charset="0"/>
              </a:rPr>
              <a:t>глубине</a:t>
            </a:r>
            <a:r>
              <a:rPr lang="en-US" altLang="ru-RU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>
                <a:latin typeface="Times New Roman" panose="02020603050405020304" charset="0"/>
                <a:cs typeface="Times New Roman" panose="02020603050405020304" charset="0"/>
              </a:rPr>
              <a:t>ниже</a:t>
            </a:r>
            <a:r>
              <a:rPr lang="en-US" altLang="ru-RU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>
                <a:latin typeface="Times New Roman" panose="02020603050405020304" charset="0"/>
                <a:cs typeface="Times New Roman" panose="02020603050405020304" charset="0"/>
              </a:rPr>
              <a:t>шести</a:t>
            </a:r>
            <a:r>
              <a:rPr lang="en-US" altLang="ru-RU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>
                <a:latin typeface="Times New Roman" panose="02020603050405020304" charset="0"/>
                <a:cs typeface="Times New Roman" panose="02020603050405020304" charset="0"/>
              </a:rPr>
              <a:t>метров</a:t>
            </a:r>
            <a:r>
              <a:rPr lang="en-US" altLang="ru-RU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>
                <a:latin typeface="Times New Roman" panose="02020603050405020304" charset="0"/>
                <a:cs typeface="Times New Roman" panose="02020603050405020304" charset="0"/>
              </a:rPr>
              <a:t>начинается</a:t>
            </a:r>
            <a:r>
              <a:rPr lang="en-US" altLang="ru-RU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>
                <a:latin typeface="Times New Roman" panose="02020603050405020304" charset="0"/>
                <a:cs typeface="Times New Roman" panose="02020603050405020304" charset="0"/>
              </a:rPr>
              <a:t>завал</a:t>
            </a:r>
            <a:r>
              <a:rPr lang="en-US" altLang="ru-RU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>
                <a:latin typeface="Times New Roman" panose="02020603050405020304" charset="0"/>
                <a:cs typeface="Times New Roman" panose="02020603050405020304" charset="0"/>
              </a:rPr>
              <a:t>из</a:t>
            </a:r>
            <a:r>
              <a:rPr lang="en-US" altLang="ru-RU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>
                <a:latin typeface="Times New Roman" panose="02020603050405020304" charset="0"/>
                <a:cs typeface="Times New Roman" panose="02020603050405020304" charset="0"/>
              </a:rPr>
              <a:t>упавших</a:t>
            </a:r>
            <a:r>
              <a:rPr lang="en-US" altLang="ru-RU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>
                <a:latin typeface="Times New Roman" panose="02020603050405020304" charset="0"/>
                <a:cs typeface="Times New Roman" panose="02020603050405020304" charset="0"/>
              </a:rPr>
              <a:t>стволов</a:t>
            </a:r>
            <a:r>
              <a:rPr lang="en-US" altLang="ru-RU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>
                <a:latin typeface="Times New Roman" panose="02020603050405020304" charset="0"/>
                <a:cs typeface="Times New Roman" panose="02020603050405020304" charset="0"/>
              </a:rPr>
              <a:t>и</a:t>
            </a:r>
            <a:r>
              <a:rPr lang="en-US" altLang="ru-RU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>
                <a:latin typeface="Times New Roman" panose="02020603050405020304" charset="0"/>
                <a:cs typeface="Times New Roman" panose="02020603050405020304" charset="0"/>
              </a:rPr>
              <a:t>веток</a:t>
            </a:r>
            <a:r>
              <a:rPr lang="en-US" altLang="ru-RU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>
                <a:latin typeface="Times New Roman" panose="02020603050405020304" charset="0"/>
                <a:cs typeface="Times New Roman" panose="02020603050405020304" charset="0"/>
              </a:rPr>
              <a:t>деревьев</a:t>
            </a:r>
            <a:r>
              <a:rPr lang="en-US" altLang="ru-RU">
                <a:latin typeface="Times New Roman" panose="02020603050405020304" charset="0"/>
                <a:cs typeface="Times New Roman" panose="02020603050405020304" charset="0"/>
              </a:rPr>
              <a:t>, </a:t>
            </a:r>
            <a:r>
              <a:rPr lang="en-US" altLang="en-US">
                <a:latin typeface="Times New Roman" panose="02020603050405020304" charset="0"/>
                <a:cs typeface="Times New Roman" panose="02020603050405020304" charset="0"/>
              </a:rPr>
              <a:t>так</a:t>
            </a:r>
            <a:r>
              <a:rPr lang="en-US" altLang="ru-RU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>
                <a:latin typeface="Times New Roman" panose="02020603050405020304" charset="0"/>
                <a:cs typeface="Times New Roman" panose="02020603050405020304" charset="0"/>
              </a:rPr>
              <a:t>что</a:t>
            </a:r>
            <a:r>
              <a:rPr lang="en-US" altLang="ru-RU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>
                <a:latin typeface="Times New Roman" panose="02020603050405020304" charset="0"/>
                <a:cs typeface="Times New Roman" panose="02020603050405020304" charset="0"/>
              </a:rPr>
              <a:t>дальнейшее</a:t>
            </a:r>
            <a:r>
              <a:rPr lang="en-US" altLang="ru-RU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>
                <a:latin typeface="Times New Roman" panose="02020603050405020304" charset="0"/>
                <a:cs typeface="Times New Roman" panose="02020603050405020304" charset="0"/>
              </a:rPr>
              <a:t>погружение</a:t>
            </a:r>
            <a:r>
              <a:rPr lang="en-US" altLang="ru-RU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>
                <a:latin typeface="Times New Roman" panose="02020603050405020304" charset="0"/>
                <a:cs typeface="Times New Roman" panose="02020603050405020304" charset="0"/>
              </a:rPr>
              <a:t>становится</a:t>
            </a:r>
            <a:r>
              <a:rPr lang="en-US" altLang="ru-RU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>
                <a:latin typeface="Times New Roman" panose="02020603050405020304" charset="0"/>
                <a:cs typeface="Times New Roman" panose="02020603050405020304" charset="0"/>
              </a:rPr>
              <a:t>весьма</a:t>
            </a:r>
            <a:r>
              <a:rPr lang="en-US" altLang="ru-RU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>
                <a:latin typeface="Times New Roman" panose="02020603050405020304" charset="0"/>
                <a:cs typeface="Times New Roman" panose="02020603050405020304" charset="0"/>
              </a:rPr>
              <a:t>опасным</a:t>
            </a:r>
            <a:r>
              <a:rPr lang="ru-RU" altLang="en-US">
                <a:latin typeface="Times New Roman" panose="02020603050405020304" charset="0"/>
                <a:cs typeface="Times New Roman" panose="02020603050405020304" charset="0"/>
              </a:rPr>
              <a:t>. Меня эти места очень впечатлили своей красотой, насыщенной флорой и фауной. Мы стараемся каждый год в разные сезоны в году посещать «Бажовские места». Они очень успокаивают, эмоционально и духовно наполняют и вдохновляют на творчество. Это прекрасное место для ознакомления с окружающим школьников и дошкольников. Данный парк посещают ежегодно очень много посетителей, проводятся экскурсии.  Туда хочется возвращаться вновь и вновь.</a:t>
            </a:r>
            <a:endParaRPr lang="ru-RU" altLang="en-US"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Замещающее содержимое 3" descr="20250822_123242"/>
          <p:cNvPicPr>
            <a:picLocks noChangeAspect="1"/>
          </p:cNvPicPr>
          <p:nvPr>
            <p:ph sz="half" idx="1"/>
          </p:nvPr>
        </p:nvPicPr>
        <p:blipFill>
          <a:blip r:embed="rId1"/>
          <a:srcRect l="9231" r="9231"/>
          <a:stretch>
            <a:fillRect/>
          </a:stretch>
        </p:blipFill>
        <p:spPr>
          <a:xfrm rot="5400000">
            <a:off x="609600" y="1174750"/>
            <a:ext cx="5384800" cy="4953000"/>
          </a:xfrm>
        </p:spPr>
      </p:pic>
      <p:pic>
        <p:nvPicPr>
          <p:cNvPr id="6" name="Замещающее содержимое 5" descr="20250822_123828"/>
          <p:cNvPicPr>
            <a:picLocks noChangeAspect="1"/>
          </p:cNvPicPr>
          <p:nvPr>
            <p:ph sz="half" idx="2"/>
          </p:nvPr>
        </p:nvPicPr>
        <p:blipFill>
          <a:blip r:embed="rId2"/>
          <a:srcRect l="9231" r="9231"/>
          <a:stretch>
            <a:fillRect/>
          </a:stretch>
        </p:blipFill>
        <p:spPr>
          <a:xfrm rot="5400000">
            <a:off x="6197600" y="1174750"/>
            <a:ext cx="5384800" cy="4953000"/>
          </a:xfr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Green Color">
  <a:themeElements>
    <a:clrScheme name="Green Color 13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9900"/>
      </a:accent1>
      <a:accent2>
        <a:srgbClr val="99CC00"/>
      </a:accent2>
      <a:accent3>
        <a:srgbClr val="FFFFFF"/>
      </a:accent3>
      <a:accent4>
        <a:srgbClr val="000000"/>
      </a:accent4>
      <a:accent5>
        <a:srgbClr val="AACAAA"/>
      </a:accent5>
      <a:accent6>
        <a:srgbClr val="8AB900"/>
      </a:accent6>
      <a:hlink>
        <a:srgbClr val="CC3300"/>
      </a:hlink>
      <a:folHlink>
        <a:srgbClr val="996600"/>
      </a:folHlink>
    </a:clrScheme>
    <a:fontScheme name="Green Color">
      <a:majorFont>
        <a:latin typeface="Arial"/>
        <a:ea typeface="SimSun"/>
        <a:cs typeface=""/>
      </a:majorFont>
      <a:minorFont>
        <a:latin typeface="Arial"/>
        <a:ea typeface="SimSun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chemeClr val="accent1"/>
            </a:gs>
            <a:gs pos="100000">
              <a:schemeClr val="accent2"/>
            </a:gs>
          </a:gsLst>
          <a:lin ang="5400000" scaled="1"/>
        </a:gradFill>
        <a:ln w="9525" cap="flat" cmpd="sng" algn="ctr">
          <a:solidFill>
            <a:schemeClr val="accent1"/>
          </a:solidFill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ctr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SimSun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chemeClr val="accent1"/>
            </a:gs>
            <a:gs pos="100000">
              <a:schemeClr val="accent2"/>
            </a:gs>
          </a:gsLst>
          <a:lin ang="5400000" scaled="1"/>
        </a:gradFill>
        <a:ln w="9525" cap="flat" cmpd="sng" algn="ctr">
          <a:solidFill>
            <a:schemeClr val="accent1"/>
          </a:solidFill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ctr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SimSun" panose="02010600030101010101" pitchFamily="2" charset="-122"/>
          </a:defRPr>
        </a:defPPr>
      </a:lstStyle>
    </a:lnDef>
  </a:objectDefaults>
  <a:extraClrSchemeLst>
    <a:extraClrScheme>
      <a:clrScheme name="Green Color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reen Color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reen Color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reen Color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reen Color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reen Color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reen Color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reen Color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reen Color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reen Color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reen Color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reen Color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reen Color 13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9900"/>
        </a:accent1>
        <a:accent2>
          <a:srgbClr val="99CC00"/>
        </a:accent2>
        <a:accent3>
          <a:srgbClr val="FFFFFF"/>
        </a:accent3>
        <a:accent4>
          <a:srgbClr val="000000"/>
        </a:accent4>
        <a:accent5>
          <a:srgbClr val="AACAAA"/>
        </a:accent5>
        <a:accent6>
          <a:srgbClr val="8AB900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微软雅黑"/>
        <a:ea typeface=""/>
        <a:cs typeface=""/>
        <a:font script="Jpan" typeface="游ゴシック Light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微软雅黑"/>
        <a:ea typeface=""/>
        <a:cs typeface=""/>
        <a:font script="Jpan" typeface="游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2590</Words>
  <Application>WPS Presentation</Application>
  <PresentationFormat>宽屏</PresentationFormat>
  <Paragraphs>12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SimSun</vt:lpstr>
      <vt:lpstr>Wingdings</vt:lpstr>
      <vt:lpstr>sans-serif</vt:lpstr>
      <vt:lpstr>Segoe Print</vt:lpstr>
      <vt:lpstr>Times New Roman</vt:lpstr>
      <vt:lpstr>Microsoft YaHei</vt:lpstr>
      <vt:lpstr>Arial Unicode MS</vt:lpstr>
      <vt:lpstr>Green Color</vt:lpstr>
      <vt:lpstr>  Памятные природные места РОССИИ Уральский регион Макет «Тальков камень»  МБДОУ-Детский сад №548  Выполнили: Мартюшев Ваня 6 лет. Куратор: воспитатель 1КК Васильева О.В.  </vt:lpstr>
      <vt:lpstr>    Та́льков Ка́мень  — затопленный карьер, образовавший озеро в Сысертском городском округе Свердловской области, Россия. Входит в состав природного парка «Бажовские места».   </vt:lpstr>
      <vt:lpstr>    Озеро Тальков Камень образовалось после затопления водами заброшенного талькового рудника. Добыча талькового сланца проводилась здесь в последних десятилетиях XIX века. С открытием в 1927 году крупного месторождения «Старая Линза» около посёлка Шабровского добыча талька на Тальковом Камне окончательно прекратилась. Постепенно карьер наполнился водой. С 1983 года озеро с окружающими лесами является историко-горногеологическим, минералогическим и гидрологическим природным памятником площадью в 89,4 га.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WPS_1748178592</cp:lastModifiedBy>
  <cp:revision>3</cp:revision>
  <dcterms:created xsi:type="dcterms:W3CDTF">2025-08-22T07:41:00Z</dcterms:created>
  <dcterms:modified xsi:type="dcterms:W3CDTF">2025-08-22T08:31:54Z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1049-12.2.0.22222</vt:lpwstr>
  </property>
  <property fmtid="{D5CDD505-2E9C-101B-9397-08002B2CF9AE}" pid="3" name="ICV">
    <vt:lpwstr>94041B51CF154743B6F8F3DBE0D06B99_13</vt:lpwstr>
  </property>
</Properties>
</file>