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638">
          <p15:clr>
            <a:srgbClr val="747775"/>
          </p15:clr>
        </p15:guide>
        <p15:guide id="2" orient="horz" pos="397">
          <p15:clr>
            <a:srgbClr val="747775"/>
          </p15:clr>
        </p15:guide>
        <p15:guide id="3" pos="5102">
          <p15:clr>
            <a:srgbClr val="747775"/>
          </p15:clr>
        </p15:guide>
        <p15:guide id="4" orient="horz" pos="1843">
          <p15:clr>
            <a:srgbClr val="747775"/>
          </p15:clr>
        </p15:guide>
        <p15:guide id="5" pos="5156">
          <p15:clr>
            <a:srgbClr val="747775"/>
          </p15:clr>
        </p15:guide>
        <p15:guide id="6" orient="horz" pos="3290">
          <p15:clr>
            <a:srgbClr val="747775"/>
          </p15:clr>
        </p15:guide>
        <p15:guide id="7" pos="283">
          <p15:clr>
            <a:srgbClr val="747775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9" roundtripDataSignature="AMtx7mh/3YE2qR459p/Ec2y9hC8ZXAnwR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иктория Морозова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8" y="96"/>
      </p:cViewPr>
      <p:guideLst>
        <p:guide pos="2638"/>
        <p:guide orient="horz" pos="397"/>
        <p:guide pos="5102"/>
        <p:guide orient="horz" pos="1843"/>
        <p:guide pos="5156"/>
        <p:guide orient="horz" pos="3290"/>
        <p:guide pos="2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customschemas.google.com/relationships/presentationmetadata" Target="meta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4-08-20T11:41:27.272" idx="1">
    <p:pos x="227" y="1672"/>
    <p:text>лесных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UUCNF_U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eddbcae37a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eddbcae37a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ee7fadd3c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2ee7fadd3c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ee7fadd3cb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2ee7fadd3cb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ee7fadd3cb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2ee7fadd3cb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ee902641e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2ee902641ea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f106e126a2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f106e126a2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f4021af42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2f4021af42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f4021af423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f4021af423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f4021af423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2f4021af423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2f4021af423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2f4021af423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788dc0638a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2788dc0638a_1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788dc0638a_1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2788dc0638a_1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2ee902641ea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2ee902641ea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ee902641ea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2ee902641ea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788dc0638a_1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2788dc0638a_1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ee7fadd3c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2ee7fadd3cb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2f106e126a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2f106e126a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ee7fadd3cb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ee7fadd3cb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ee7fadd3cb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ee7fadd3cb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6" name="Google Shape;36;p3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7" name="Google Shape;37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3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3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g"/><Relationship Id="rId4" Type="http://schemas.openxmlformats.org/officeDocument/2006/relationships/hyperlink" Target="https://vk.com/dbr_ekb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comments" Target="../comments/commen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-1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0" y="2207602"/>
            <a:ext cx="12191999" cy="316214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4901"/>
                </a:srgbClr>
              </a:gs>
              <a:gs pos="50000">
                <a:srgbClr val="000000">
                  <a:alpha val="29803"/>
                </a:srgbClr>
              </a:gs>
              <a:gs pos="75000">
                <a:srgbClr val="000000">
                  <a:alpha val="14901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 l="1419" t="3103" b="3122"/>
          <a:stretch/>
        </p:blipFill>
        <p:spPr>
          <a:xfrm>
            <a:off x="-1525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87" name="Google Shape;87;p1"/>
          <p:cNvSpPr txBox="1">
            <a:spLocks noGrp="1"/>
          </p:cNvSpPr>
          <p:nvPr>
            <p:ph type="subTitle" idx="1"/>
          </p:nvPr>
        </p:nvSpPr>
        <p:spPr>
          <a:xfrm>
            <a:off x="1097280" y="3556221"/>
            <a:ext cx="10058400" cy="1282707"/>
          </a:xfrm>
          <a:prstGeom prst="rect">
            <a:avLst/>
          </a:prstGeom>
          <a:gradFill>
            <a:gsLst>
              <a:gs pos="0">
                <a:srgbClr val="F2A36E"/>
              </a:gs>
              <a:gs pos="100000">
                <a:srgbClr val="C45F1A"/>
              </a:gs>
            </a:gsLst>
            <a:lin ang="5400012" scaled="0"/>
          </a:gra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None/>
            </a:pPr>
            <a:r>
              <a:rPr lang="ru-RU" sz="8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Лесные пожары</a:t>
            </a:r>
            <a:endParaRPr sz="3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"/>
          <p:cNvSpPr txBox="1"/>
          <p:nvPr/>
        </p:nvSpPr>
        <p:spPr>
          <a:xfrm>
            <a:off x="14068700" y="1645925"/>
            <a:ext cx="11286300" cy="6156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8913400" y="6315150"/>
            <a:ext cx="29502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Источник: https://www.pervo.ru/</a:t>
            </a:r>
            <a:endParaRPr sz="15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0" name="Google Shape;90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85925" y="225375"/>
            <a:ext cx="1616400" cy="16164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eddbcae37a_0_9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g2eddbcae37a_0_91"/>
          <p:cNvSpPr txBox="1"/>
          <p:nvPr/>
        </p:nvSpPr>
        <p:spPr>
          <a:xfrm>
            <a:off x="758725" y="2187475"/>
            <a:ext cx="4148400" cy="18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300" b="1" dirty="0">
                <a:solidFill>
                  <a:schemeClr val="dk1"/>
                </a:solidFill>
              </a:rPr>
              <a:t>ШТРАФ</a:t>
            </a:r>
            <a:endParaRPr sz="5300"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300" b="1" dirty="0">
                <a:solidFill>
                  <a:schemeClr val="dk1"/>
                </a:solidFill>
              </a:rPr>
              <a:t>15 000 руб.</a:t>
            </a:r>
            <a:endParaRPr sz="5800" b="1" dirty="0">
              <a:solidFill>
                <a:schemeClr val="dk1"/>
              </a:solidFill>
            </a:endParaRPr>
          </a:p>
        </p:txBody>
      </p:sp>
      <p:sp>
        <p:nvSpPr>
          <p:cNvPr id="162" name="Google Shape;162;g2eddbcae37a_0_91"/>
          <p:cNvSpPr txBox="1"/>
          <p:nvPr/>
        </p:nvSpPr>
        <p:spPr>
          <a:xfrm>
            <a:off x="4998325" y="1808425"/>
            <a:ext cx="1556700" cy="24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0">
                <a:solidFill>
                  <a:schemeClr val="dk1"/>
                </a:solidFill>
              </a:rPr>
              <a:t>=</a:t>
            </a:r>
            <a:endParaRPr sz="15000">
              <a:solidFill>
                <a:schemeClr val="dk1"/>
              </a:solidFill>
            </a:endParaRPr>
          </a:p>
        </p:txBody>
      </p:sp>
      <p:pic>
        <p:nvPicPr>
          <p:cNvPr id="163" name="Google Shape;163;g2eddbcae37a_0_91"/>
          <p:cNvPicPr preferRelativeResize="0"/>
          <p:nvPr/>
        </p:nvPicPr>
        <p:blipFill rotWithShape="1">
          <a:blip r:embed="rId3">
            <a:alphaModFix/>
          </a:blip>
          <a:srcRect l="18561" t="5997" r="19023"/>
          <a:stretch/>
        </p:blipFill>
        <p:spPr>
          <a:xfrm>
            <a:off x="8119250" y="1152850"/>
            <a:ext cx="3566951" cy="42977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g2eddbcae37a_0_91"/>
          <p:cNvSpPr txBox="1"/>
          <p:nvPr/>
        </p:nvSpPr>
        <p:spPr>
          <a:xfrm>
            <a:off x="6399100" y="2356825"/>
            <a:ext cx="21045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400" b="1" dirty="0">
                <a:solidFill>
                  <a:schemeClr val="dk1"/>
                </a:solidFill>
              </a:rPr>
              <a:t>131</a:t>
            </a:r>
            <a:endParaRPr sz="8900"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8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Google Shape;170;p8"/>
          <p:cNvPicPr preferRelativeResize="0"/>
          <p:nvPr/>
        </p:nvPicPr>
        <p:blipFill rotWithShape="1">
          <a:blip r:embed="rId3">
            <a:alphaModFix/>
          </a:blip>
          <a:srcRect l="1316" r="5777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9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6" name="Google Shape;176;p9" descr="A hedgehog on the ground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 t="7189" b="855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g2ee7fadd3cb_0_0"/>
          <p:cNvPicPr preferRelativeResize="0"/>
          <p:nvPr/>
        </p:nvPicPr>
        <p:blipFill rotWithShape="1">
          <a:blip r:embed="rId3">
            <a:alphaModFix/>
          </a:blip>
          <a:srcRect t="12869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g2ee7fadd3cb_0_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625" y="393400"/>
            <a:ext cx="3647749" cy="4819076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g2ee7fadd3cb_0_18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188" name="Google Shape;188;g2ee7fadd3cb_0_18"/>
          <p:cNvSpPr txBox="1"/>
          <p:nvPr/>
        </p:nvSpPr>
        <p:spPr>
          <a:xfrm>
            <a:off x="343425" y="2697875"/>
            <a:ext cx="112074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5000" b="1">
                <a:solidFill>
                  <a:schemeClr val="dk1"/>
                </a:solidFill>
              </a:rPr>
              <a:t>Как нужно действовать, если вы увидели пожар на природе?</a:t>
            </a:r>
            <a:endParaRPr sz="5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ee7fadd3cb_0_11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194" name="Google Shape;194;g2ee7fadd3cb_0_11"/>
          <p:cNvSpPr txBox="1">
            <a:spLocks noGrp="1"/>
          </p:cNvSpPr>
          <p:nvPr>
            <p:ph type="body" idx="2"/>
          </p:nvPr>
        </p:nvSpPr>
        <p:spPr>
          <a:xfrm>
            <a:off x="690375" y="1711251"/>
            <a:ext cx="4789800" cy="40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ru-RU" sz="3200" dirty="0">
                <a:latin typeface="Arial"/>
                <a:ea typeface="Arial"/>
                <a:cs typeface="Arial"/>
                <a:sym typeface="Arial"/>
              </a:rPr>
              <a:t>уйти в безопасное место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Char char="•"/>
            </a:pPr>
            <a:r>
              <a:rPr lang="ru-RU" sz="3200" dirty="0">
                <a:latin typeface="Arial"/>
                <a:ea typeface="Arial"/>
                <a:cs typeface="Arial"/>
                <a:sym typeface="Arial"/>
              </a:rPr>
              <a:t>сообщить родителям, взрослым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Char char="•"/>
            </a:pPr>
            <a:r>
              <a:rPr lang="ru-RU" sz="3200" dirty="0">
                <a:latin typeface="Arial"/>
                <a:ea typeface="Arial"/>
                <a:cs typeface="Arial"/>
                <a:sym typeface="Arial"/>
              </a:rPr>
              <a:t>позвонить в пожарную службу по номеру </a:t>
            </a:r>
            <a:r>
              <a:rPr lang="ru-RU" sz="32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112</a:t>
            </a:r>
            <a:endParaRPr sz="3200" b="1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5" name="Google Shape;195;g2ee7fadd3cb_0_11" descr="A child talking on a cell phone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2837" y="2744926"/>
            <a:ext cx="5259387" cy="3628977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g2ee7fadd3cb_0_11"/>
          <p:cNvSpPr/>
          <p:nvPr/>
        </p:nvSpPr>
        <p:spPr>
          <a:xfrm>
            <a:off x="6092825" y="352225"/>
            <a:ext cx="5259300" cy="211110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>
                <a:solidFill>
                  <a:srgbClr val="FF0000"/>
                </a:solidFill>
              </a:rPr>
              <a:t>     </a:t>
            </a:r>
            <a:endParaRPr sz="2800" b="1">
              <a:solidFill>
                <a:srgbClr val="FF0000"/>
              </a:solidFill>
            </a:endParaRPr>
          </a:p>
        </p:txBody>
      </p:sp>
      <p:sp>
        <p:nvSpPr>
          <p:cNvPr id="197" name="Google Shape;197;g2ee7fadd3cb_0_11"/>
          <p:cNvSpPr txBox="1"/>
          <p:nvPr/>
        </p:nvSpPr>
        <p:spPr>
          <a:xfrm>
            <a:off x="8976475" y="691975"/>
            <a:ext cx="1960800" cy="14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100" b="1">
                <a:solidFill>
                  <a:srgbClr val="FF0000"/>
                </a:solidFill>
              </a:rPr>
              <a:t>112</a:t>
            </a:r>
            <a:endParaRPr sz="8100" b="1">
              <a:solidFill>
                <a:srgbClr val="FF0000"/>
              </a:solidFill>
            </a:endParaRPr>
          </a:p>
        </p:txBody>
      </p:sp>
      <p:sp>
        <p:nvSpPr>
          <p:cNvPr id="198" name="Google Shape;198;g2ee7fadd3cb_0_11"/>
          <p:cNvSpPr txBox="1"/>
          <p:nvPr/>
        </p:nvSpPr>
        <p:spPr>
          <a:xfrm>
            <a:off x="6306225" y="484225"/>
            <a:ext cx="2581500" cy="18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F0000"/>
                </a:solidFill>
              </a:rPr>
              <a:t>ПРИ </a:t>
            </a:r>
            <a:endParaRPr sz="3600" b="1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F0000"/>
                </a:solidFill>
              </a:rPr>
              <a:t>ПОЖАРЕ </a:t>
            </a:r>
            <a:endParaRPr sz="3600" b="1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F0000"/>
                </a:solidFill>
              </a:rPr>
              <a:t>ЗВОНИТЬ</a:t>
            </a:r>
            <a:endParaRPr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g2ee902641ea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625" y="393400"/>
            <a:ext cx="3647749" cy="4819076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g2ee902641ea_0_6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205" name="Google Shape;205;g2ee902641ea_0_6"/>
          <p:cNvSpPr txBox="1"/>
          <p:nvPr/>
        </p:nvSpPr>
        <p:spPr>
          <a:xfrm>
            <a:off x="419625" y="2697875"/>
            <a:ext cx="118500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5000" b="1">
                <a:solidFill>
                  <a:schemeClr val="dk1"/>
                </a:solidFill>
              </a:rPr>
              <a:t>Знаете ли вы, как правильно уходить от огня в лесу?</a:t>
            </a:r>
            <a:endParaRPr sz="5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f106e126a2_0_9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pic>
        <p:nvPicPr>
          <p:cNvPr id="211" name="Google Shape;211;g2f106e126a2_0_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3024" y="469063"/>
            <a:ext cx="8125952" cy="5919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2f4021af423_0_0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pic>
        <p:nvPicPr>
          <p:cNvPr id="217" name="Google Shape;217;g2f4021af423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10200" y="190488"/>
            <a:ext cx="4857775" cy="6477024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g2f4021af423_0_0"/>
          <p:cNvSpPr txBox="1"/>
          <p:nvPr/>
        </p:nvSpPr>
        <p:spPr>
          <a:xfrm>
            <a:off x="873700" y="2159100"/>
            <a:ext cx="5675700" cy="25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900" b="1">
                <a:solidFill>
                  <a:srgbClr val="FF0000"/>
                </a:solidFill>
                <a:highlight>
                  <a:schemeClr val="lt1"/>
                </a:highlight>
              </a:rPr>
              <a:t>!</a:t>
            </a:r>
            <a:r>
              <a:rPr lang="ru-RU" sz="4700">
                <a:solidFill>
                  <a:schemeClr val="dk1"/>
                </a:solidFill>
              </a:rPr>
              <a:t> Хвойный лес горит сильнее</a:t>
            </a:r>
            <a:endParaRPr sz="4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f4021af423_0_10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pic>
        <p:nvPicPr>
          <p:cNvPr id="224" name="Google Shape;224;g2f4021af423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7725" y="825363"/>
            <a:ext cx="6739750" cy="505482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2f4021af423_0_10"/>
          <p:cNvSpPr txBox="1"/>
          <p:nvPr/>
        </p:nvSpPr>
        <p:spPr>
          <a:xfrm>
            <a:off x="513725" y="1512475"/>
            <a:ext cx="4545600" cy="3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900" b="1">
                <a:solidFill>
                  <a:srgbClr val="FF0000"/>
                </a:solidFill>
                <a:highlight>
                  <a:schemeClr val="lt1"/>
                </a:highlight>
              </a:rPr>
              <a:t>!</a:t>
            </a:r>
            <a:r>
              <a:rPr lang="ru-RU" sz="4700">
                <a:solidFill>
                  <a:schemeClr val="dk1"/>
                </a:solidFill>
              </a:rPr>
              <a:t> Вверх по склону огонь идет быстрее</a:t>
            </a:r>
            <a:endParaRPr sz="4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2"/>
          <p:cNvPicPr preferRelativeResize="0"/>
          <p:nvPr/>
        </p:nvPicPr>
        <p:blipFill rotWithShape="1">
          <a:blip r:embed="rId3">
            <a:alphaModFix/>
          </a:blip>
          <a:srcRect t="34232" r="3025"/>
          <a:stretch/>
        </p:blipFill>
        <p:spPr>
          <a:xfrm>
            <a:off x="250" y="0"/>
            <a:ext cx="12192001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f4021af423_0_20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pic>
        <p:nvPicPr>
          <p:cNvPr id="231" name="Google Shape;231;g2f4021af423_0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5625" y="998887"/>
            <a:ext cx="6117401" cy="4588038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g2f4021af423_0_20"/>
          <p:cNvSpPr txBox="1"/>
          <p:nvPr/>
        </p:nvSpPr>
        <p:spPr>
          <a:xfrm>
            <a:off x="6503825" y="5293825"/>
            <a:ext cx="64737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Источник: https://vpravda.ru/proisshestviya/v-volgograde-okolo-gipermarketa-sgorel-ovrag-86493/</a:t>
            </a:r>
            <a:endParaRPr sz="1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g2f4021af423_0_20"/>
          <p:cNvSpPr txBox="1"/>
          <p:nvPr/>
        </p:nvSpPr>
        <p:spPr>
          <a:xfrm>
            <a:off x="513725" y="1817275"/>
            <a:ext cx="5151900" cy="3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900" b="1">
                <a:solidFill>
                  <a:srgbClr val="FF0000"/>
                </a:solidFill>
                <a:highlight>
                  <a:schemeClr val="lt1"/>
                </a:highlight>
              </a:rPr>
              <a:t>!</a:t>
            </a:r>
            <a:r>
              <a:rPr lang="ru-RU" sz="4700">
                <a:solidFill>
                  <a:schemeClr val="dk1"/>
                </a:solidFill>
              </a:rPr>
              <a:t> В оврагах и канавах прятаться нельзя</a:t>
            </a:r>
            <a:endParaRPr sz="4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f4021af423_0_31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pic>
        <p:nvPicPr>
          <p:cNvPr id="239" name="Google Shape;239;g2f4021af423_0_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1288" y="246350"/>
            <a:ext cx="10948275" cy="6158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2788dc0638a_1_9"/>
          <p:cNvSpPr/>
          <p:nvPr/>
        </p:nvSpPr>
        <p:spPr>
          <a:xfrm>
            <a:off x="0" y="17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g2788dc0638a_1_9"/>
          <p:cNvSpPr txBox="1"/>
          <p:nvPr/>
        </p:nvSpPr>
        <p:spPr>
          <a:xfrm>
            <a:off x="1303025" y="211825"/>
            <a:ext cx="94077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900" b="1">
                <a:solidFill>
                  <a:srgbClr val="FF0000"/>
                </a:solidFill>
              </a:rPr>
              <a:t>Как не нужно уходить от огня в лесу</a:t>
            </a:r>
            <a:endParaRPr sz="3900" b="1">
              <a:solidFill>
                <a:srgbClr val="FF0000"/>
              </a:solidFill>
            </a:endParaRPr>
          </a:p>
        </p:txBody>
      </p:sp>
      <p:pic>
        <p:nvPicPr>
          <p:cNvPr id="246" name="Google Shape;246;g2788dc0638a_1_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3475" y="1371600"/>
            <a:ext cx="7279750" cy="5084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788dc0638a_1_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2" name="Google Shape;252;g2788dc0638a_1_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6778" y="1373750"/>
            <a:ext cx="7729046" cy="487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g2788dc0638a_1_31"/>
          <p:cNvSpPr txBox="1"/>
          <p:nvPr/>
        </p:nvSpPr>
        <p:spPr>
          <a:xfrm>
            <a:off x="1349800" y="251600"/>
            <a:ext cx="97230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900" b="1">
                <a:solidFill>
                  <a:srgbClr val="FF0000"/>
                </a:solidFill>
              </a:rPr>
              <a:t>Как правильно уходить от огня в лесу</a:t>
            </a:r>
            <a:endParaRPr sz="39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g2ee902641ea_0_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625" y="393400"/>
            <a:ext cx="3647749" cy="4819076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g2ee902641ea_0_14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260" name="Google Shape;260;g2ee902641ea_0_14"/>
          <p:cNvSpPr txBox="1"/>
          <p:nvPr/>
        </p:nvSpPr>
        <p:spPr>
          <a:xfrm>
            <a:off x="343425" y="2697875"/>
            <a:ext cx="112074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5000" b="1">
                <a:solidFill>
                  <a:schemeClr val="dk1"/>
                </a:solidFill>
              </a:rPr>
              <a:t>А знаете ли вы, как правильно тушить костер?</a:t>
            </a:r>
            <a:endParaRPr sz="5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1"/>
          <p:cNvSpPr/>
          <p:nvPr/>
        </p:nvSpPr>
        <p:spPr>
          <a:xfrm>
            <a:off x="0" y="100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11"/>
          <p:cNvSpPr txBox="1">
            <a:spLocks noGrp="1"/>
          </p:cNvSpPr>
          <p:nvPr>
            <p:ph type="title"/>
          </p:nvPr>
        </p:nvSpPr>
        <p:spPr>
          <a:xfrm>
            <a:off x="838200" y="28561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Тушим костер по правилу 3-х П: </a:t>
            </a:r>
            <a:br>
              <a:rPr lang="ru-RU" sz="3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пролить, перемешать, проверить!</a:t>
            </a:r>
            <a:endParaRPr sz="3800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11"/>
          <p:cNvSpPr txBox="1"/>
          <p:nvPr/>
        </p:nvSpPr>
        <p:spPr>
          <a:xfrm>
            <a:off x="520724" y="2868825"/>
            <a:ext cx="5024400" cy="20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06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 sz="2800" b="1">
                <a:solidFill>
                  <a:schemeClr val="dk1"/>
                </a:solidFill>
              </a:rPr>
              <a:t>Пролить</a:t>
            </a:r>
            <a:r>
              <a:rPr lang="ru-RU" sz="2800">
                <a:solidFill>
                  <a:schemeClr val="dk1"/>
                </a:solidFill>
              </a:rPr>
              <a:t> костер водой.</a:t>
            </a:r>
            <a:endParaRPr sz="2800">
              <a:solidFill>
                <a:schemeClr val="dk1"/>
              </a:solidFill>
            </a:endParaRPr>
          </a:p>
          <a:p>
            <a:pPr marL="457200" marR="0" lvl="0" indent="-406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 sz="2800" b="1">
                <a:solidFill>
                  <a:schemeClr val="dk1"/>
                </a:solidFill>
              </a:rPr>
              <a:t>Перемешать </a:t>
            </a:r>
            <a:r>
              <a:rPr lang="ru-RU" sz="2800">
                <a:solidFill>
                  <a:schemeClr val="dk1"/>
                </a:solidFill>
              </a:rPr>
              <a:t>(тщательно, палкой, лопатой)</a:t>
            </a:r>
            <a:endParaRPr sz="2800">
              <a:solidFill>
                <a:schemeClr val="dk1"/>
              </a:solidFill>
            </a:endParaRPr>
          </a:p>
          <a:p>
            <a:pPr marL="457200" marR="0" lvl="0" indent="-406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 sz="2800" b="1">
                <a:solidFill>
                  <a:schemeClr val="dk1"/>
                </a:solidFill>
              </a:rPr>
              <a:t>Проверить</a:t>
            </a:r>
            <a:r>
              <a:rPr lang="ru-RU" sz="2800">
                <a:solidFill>
                  <a:schemeClr val="dk1"/>
                </a:solidFill>
              </a:rPr>
              <a:t> угли и пепел.</a:t>
            </a:r>
            <a:endParaRPr/>
          </a:p>
          <a:p>
            <a:pPr marL="2857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</a:endParaRPr>
          </a:p>
        </p:txBody>
      </p:sp>
      <p:pic>
        <p:nvPicPr>
          <p:cNvPr id="268" name="Google Shape;268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48100" y="1933325"/>
            <a:ext cx="5473350" cy="410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g2ee902641ea_0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625" y="393400"/>
            <a:ext cx="3647749" cy="4819076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g2ee902641ea_0_20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275" name="Google Shape;275;g2ee902641ea_0_20"/>
          <p:cNvSpPr txBox="1"/>
          <p:nvPr/>
        </p:nvSpPr>
        <p:spPr>
          <a:xfrm>
            <a:off x="343425" y="2697875"/>
            <a:ext cx="11761200" cy="24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5000" b="1">
                <a:solidFill>
                  <a:schemeClr val="dk1"/>
                </a:solidFill>
              </a:rPr>
              <a:t>Кто занимается тушением природных пожаров?</a:t>
            </a:r>
            <a:endParaRPr sz="50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50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2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12"/>
          <p:cNvSpPr txBox="1">
            <a:spLocks noGrp="1"/>
          </p:cNvSpPr>
          <p:nvPr>
            <p:ph type="title"/>
          </p:nvPr>
        </p:nvSpPr>
        <p:spPr>
          <a:xfrm>
            <a:off x="838200" y="20941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lang="ru-RU" sz="318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Тушением ландшафтных пожаров занимаются Авиалесоохрана, МЧС, лесничества</a:t>
            </a:r>
            <a:endParaRPr sz="3180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12"/>
          <p:cNvSpPr txBox="1"/>
          <p:nvPr/>
        </p:nvSpPr>
        <p:spPr>
          <a:xfrm>
            <a:off x="8213050" y="919525"/>
            <a:ext cx="3687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3" name="Google Shape;283;p12"/>
          <p:cNvPicPr preferRelativeResize="0"/>
          <p:nvPr/>
        </p:nvPicPr>
        <p:blipFill rotWithShape="1">
          <a:blip r:embed="rId3">
            <a:alphaModFix/>
          </a:blip>
          <a:srcRect l="24249" r="10600"/>
          <a:stretch/>
        </p:blipFill>
        <p:spPr>
          <a:xfrm>
            <a:off x="457225" y="1639603"/>
            <a:ext cx="5056525" cy="447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48371" y="1639600"/>
            <a:ext cx="5903004" cy="4479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3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13"/>
          <p:cNvSpPr txBox="1">
            <a:spLocks noGrp="1"/>
          </p:cNvSpPr>
          <p:nvPr>
            <p:ph type="title"/>
          </p:nvPr>
        </p:nvSpPr>
        <p:spPr>
          <a:xfrm>
            <a:off x="838200" y="245855"/>
            <a:ext cx="10515600" cy="1010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Лес тушат взрослые волонтеры</a:t>
            </a:r>
            <a:endParaRPr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1" name="Google Shape;291;p13" descr="A group of people in the woods&#10;&#10;Description automatically generated with medium confidence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 r="16643" b="1795"/>
          <a:stretch/>
        </p:blipFill>
        <p:spPr>
          <a:xfrm>
            <a:off x="6605506" y="1825625"/>
            <a:ext cx="4594200" cy="405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13" descr="A picture containing tree, outdoor, person, tear ga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4715" y="1825625"/>
            <a:ext cx="5367485" cy="40256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2788dc0638a_1_22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g2788dc0638a_1_22"/>
          <p:cNvSpPr txBox="1">
            <a:spLocks noGrp="1"/>
          </p:cNvSpPr>
          <p:nvPr>
            <p:ph type="title"/>
          </p:nvPr>
        </p:nvSpPr>
        <p:spPr>
          <a:xfrm>
            <a:off x="838200" y="245855"/>
            <a:ext cx="10515600" cy="10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Торфяной пожар</a:t>
            </a:r>
            <a:endParaRPr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9" name="Google Shape;299;g2788dc0638a_1_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0850" y="1395574"/>
            <a:ext cx="7068200" cy="470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ee7fadd3cb_0_4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pic>
        <p:nvPicPr>
          <p:cNvPr id="101" name="Google Shape;101;g2ee7fadd3cb_0_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625" y="393400"/>
            <a:ext cx="3647749" cy="4819076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g2ee7fadd3cb_0_4"/>
          <p:cNvSpPr txBox="1"/>
          <p:nvPr/>
        </p:nvSpPr>
        <p:spPr>
          <a:xfrm>
            <a:off x="353950" y="2567097"/>
            <a:ext cx="106083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5000">
                <a:solidFill>
                  <a:schemeClr val="dk1"/>
                </a:solidFill>
              </a:rPr>
              <a:t>Какие природные причины лесных пожаров вы знаете?</a:t>
            </a:r>
            <a:endParaRPr sz="6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f106e126a2_0_0"/>
          <p:cNvSpPr/>
          <p:nvPr/>
        </p:nvSpPr>
        <p:spPr>
          <a:xfrm>
            <a:off x="0" y="9828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5" name="Google Shape;305;g2f106e126a2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27300" y="483188"/>
            <a:ext cx="4857450" cy="5891625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g2f106e126a2_0_0"/>
          <p:cNvSpPr txBox="1"/>
          <p:nvPr/>
        </p:nvSpPr>
        <p:spPr>
          <a:xfrm>
            <a:off x="620775" y="2019950"/>
            <a:ext cx="6631200" cy="24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 b="1">
                <a:solidFill>
                  <a:schemeClr val="dk1"/>
                </a:solidFill>
              </a:rPr>
              <a:t>А ТЕПЕРЬ ДАВАЙТЕ ПРОВЕРИМ ВАШИ ЗНАНИЯ</a:t>
            </a:r>
            <a:endParaRPr sz="50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2ee7fadd3cb_0_60"/>
          <p:cNvSpPr/>
          <p:nvPr/>
        </p:nvSpPr>
        <p:spPr>
          <a:xfrm>
            <a:off x="62300" y="0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pic>
        <p:nvPicPr>
          <p:cNvPr id="312" name="Google Shape;312;g2ee7fadd3cb_0_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625" y="393400"/>
            <a:ext cx="3647749" cy="4819076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g2ee7fadd3cb_0_60"/>
          <p:cNvSpPr txBox="1"/>
          <p:nvPr/>
        </p:nvSpPr>
        <p:spPr>
          <a:xfrm>
            <a:off x="527275" y="1419600"/>
            <a:ext cx="11718600" cy="41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463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AutoNum type="arabicPeriod"/>
            </a:pPr>
            <a:r>
              <a:rPr lang="ru-RU" sz="3700" b="1">
                <a:solidFill>
                  <a:schemeClr val="dk1"/>
                </a:solidFill>
              </a:rPr>
              <a:t>Какая главная причина возникновения лесных пожаров?</a:t>
            </a:r>
            <a:endParaRPr sz="3700" b="1"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700" b="1">
              <a:solidFill>
                <a:schemeClr val="dk1"/>
              </a:solidFill>
            </a:endParaRPr>
          </a:p>
          <a:p>
            <a:pPr marL="457200" lvl="0" indent="-463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AutoNum type="arabicPeriod"/>
            </a:pPr>
            <a:r>
              <a:rPr lang="ru-RU" sz="3700" b="1">
                <a:solidFill>
                  <a:schemeClr val="dk1"/>
                </a:solidFill>
              </a:rPr>
              <a:t>Что нужно сделать, если видишь пожар?</a:t>
            </a:r>
            <a:endParaRPr sz="3700" b="1"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700" b="1">
              <a:solidFill>
                <a:schemeClr val="dk1"/>
              </a:solidFill>
            </a:endParaRPr>
          </a:p>
          <a:p>
            <a:pPr marL="457200" lvl="0" indent="-463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AutoNum type="arabicPeriod"/>
            </a:pPr>
            <a:r>
              <a:rPr lang="ru-RU" sz="3700" b="1">
                <a:solidFill>
                  <a:schemeClr val="dk1"/>
                </a:solidFill>
              </a:rPr>
              <a:t>Как правильно тушить костры?</a:t>
            </a:r>
            <a:endParaRPr sz="3700" b="1"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7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4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9" name="Google Shape;319;p14"/>
          <p:cNvPicPr preferRelativeResize="0"/>
          <p:nvPr/>
        </p:nvPicPr>
        <p:blipFill rotWithShape="1">
          <a:blip r:embed="rId3">
            <a:alphaModFix/>
          </a:blip>
          <a:srcRect t="3435" b="21545"/>
          <a:stretch/>
        </p:blipFill>
        <p:spPr>
          <a:xfrm>
            <a:off x="-1525" y="0"/>
            <a:ext cx="12192000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14"/>
          <p:cNvSpPr txBox="1"/>
          <p:nvPr/>
        </p:nvSpPr>
        <p:spPr>
          <a:xfrm>
            <a:off x="181949" y="4447275"/>
            <a:ext cx="9580887" cy="2785091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125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600" dirty="0">
                <a:solidFill>
                  <a:srgbClr val="FFFFFF"/>
                </a:solidFill>
              </a:rPr>
              <a:t>Презентация подготовлена на основе материалов движения </a:t>
            </a:r>
            <a:r>
              <a:rPr lang="ru-RU" sz="2600" b="1" dirty="0">
                <a:solidFill>
                  <a:srgbClr val="FF9900"/>
                </a:solidFill>
              </a:rPr>
              <a:t>Добровольные лесные пожарные (https://dlpinfo.org/) </a:t>
            </a:r>
            <a:r>
              <a:rPr lang="ru-RU" sz="2600" dirty="0">
                <a:solidFill>
                  <a:srgbClr val="FFFFFF"/>
                </a:solidFill>
              </a:rPr>
              <a:t>и </a:t>
            </a:r>
            <a:endParaRPr sz="2600" dirty="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3125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600" b="1" dirty="0">
                <a:solidFill>
                  <a:srgbClr val="FF9900"/>
                </a:solidFill>
              </a:rPr>
              <a:t>Добровольцы быстрого реагирования. Екатеринбург (</a:t>
            </a:r>
            <a:r>
              <a:rPr lang="ru-RU" sz="2600" b="1" dirty="0">
                <a:solidFill>
                  <a:srgbClr val="FF9900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https://vk.com/dbr_ekb</a:t>
            </a:r>
            <a:r>
              <a:rPr lang="ru-RU" sz="2600" b="1" dirty="0">
                <a:solidFill>
                  <a:srgbClr val="FF9900"/>
                </a:solidFill>
              </a:rPr>
              <a:t>)</a:t>
            </a:r>
            <a:endParaRPr sz="2600" b="1" dirty="0">
              <a:solidFill>
                <a:srgbClr val="FF9900"/>
              </a:solidFill>
            </a:endParaRPr>
          </a:p>
          <a:p>
            <a:pPr marL="0" lvl="0" indent="0" algn="l" rtl="0">
              <a:lnSpc>
                <a:spcPct val="13125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500" b="1" dirty="0">
              <a:solidFill>
                <a:srgbClr val="FFFFFF"/>
              </a:solidFill>
            </a:endParaRPr>
          </a:p>
        </p:txBody>
      </p:sp>
      <p:sp>
        <p:nvSpPr>
          <p:cNvPr id="321" name="Google Shape;321;p14"/>
          <p:cNvSpPr txBox="1"/>
          <p:nvPr/>
        </p:nvSpPr>
        <p:spPr>
          <a:xfrm>
            <a:off x="181950" y="2264100"/>
            <a:ext cx="8907600" cy="1015800"/>
          </a:xfrm>
          <a:prstGeom prst="rect">
            <a:avLst/>
          </a:prstGeom>
          <a:solidFill>
            <a:srgbClr val="7188A8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rgbClr val="FFFFFF"/>
                </a:solidFill>
              </a:rPr>
              <a:t>Спасибо за внимание!</a:t>
            </a:r>
            <a:endParaRPr sz="5400">
              <a:solidFill>
                <a:srgbClr val="FFFFFF"/>
              </a:solidFill>
            </a:endParaRPr>
          </a:p>
        </p:txBody>
      </p:sp>
      <p:pic>
        <p:nvPicPr>
          <p:cNvPr id="322" name="Google Shape;32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642451" y="225376"/>
            <a:ext cx="2259900" cy="22599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i="0" u="none" strike="noStrike" cap="none">
              <a:solidFill>
                <a:srgbClr val="FF0000"/>
              </a:solidFill>
            </a:endParaRPr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/>
          </p:nvPr>
        </p:nvSpPr>
        <p:spPr>
          <a:xfrm>
            <a:off x="838200" y="190197"/>
            <a:ext cx="10515600" cy="922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Природные причины лесных пожаров</a:t>
            </a:r>
            <a:endParaRPr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3" descr="A picture containing outdoo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8499" y="1909675"/>
            <a:ext cx="3587174" cy="238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3" descr="A picture containing sky, outdoor, nature, day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85000" y="1909700"/>
            <a:ext cx="3740242" cy="235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3" descr="A volcano erupting at nigh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80851" y="1909725"/>
            <a:ext cx="3587174" cy="235458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3"/>
          <p:cNvSpPr txBox="1"/>
          <p:nvPr/>
        </p:nvSpPr>
        <p:spPr>
          <a:xfrm>
            <a:off x="984376" y="4588075"/>
            <a:ext cx="25554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i="0" u="none" strike="noStrike" cap="none">
                <a:solidFill>
                  <a:schemeClr val="dk1"/>
                </a:solidFill>
              </a:rPr>
              <a:t>Сухая гроза</a:t>
            </a:r>
            <a:endParaRPr sz="2800">
              <a:solidFill>
                <a:schemeClr val="dk1"/>
              </a:solidFill>
            </a:endParaRPr>
          </a:p>
        </p:txBody>
      </p:sp>
      <p:sp>
        <p:nvSpPr>
          <p:cNvPr id="113" name="Google Shape;113;p3"/>
          <p:cNvSpPr txBox="1"/>
          <p:nvPr/>
        </p:nvSpPr>
        <p:spPr>
          <a:xfrm>
            <a:off x="4495488" y="4588063"/>
            <a:ext cx="3815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</a:rPr>
              <a:t>Извержение вулкана</a:t>
            </a:r>
            <a:endParaRPr sz="2800">
              <a:solidFill>
                <a:schemeClr val="dk1"/>
              </a:solidFill>
            </a:endParaRPr>
          </a:p>
        </p:txBody>
      </p:sp>
      <p:sp>
        <p:nvSpPr>
          <p:cNvPr id="114" name="Google Shape;114;p3"/>
          <p:cNvSpPr txBox="1"/>
          <p:nvPr/>
        </p:nvSpPr>
        <p:spPr>
          <a:xfrm>
            <a:off x="9030240" y="4588083"/>
            <a:ext cx="21246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</a:rPr>
              <a:t>Метеорит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ee7fadd3cb_0_33"/>
          <p:cNvSpPr/>
          <p:nvPr/>
        </p:nvSpPr>
        <p:spPr>
          <a:xfrm>
            <a:off x="0" y="-25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pic>
        <p:nvPicPr>
          <p:cNvPr id="120" name="Google Shape;120;g2ee7fadd3cb_0_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625" y="393400"/>
            <a:ext cx="3647749" cy="4819076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g2ee7fadd3cb_0_33"/>
          <p:cNvSpPr txBox="1"/>
          <p:nvPr/>
        </p:nvSpPr>
        <p:spPr>
          <a:xfrm>
            <a:off x="361925" y="2655825"/>
            <a:ext cx="99915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5000">
                <a:solidFill>
                  <a:schemeClr val="dk1"/>
                </a:solidFill>
              </a:rPr>
              <a:t>Какая самая распространенная причина </a:t>
            </a:r>
            <a:r>
              <a:rPr lang="ru-RU" sz="5000">
                <a:solidFill>
                  <a:schemeClr val="dk1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природных</a:t>
            </a:r>
            <a:r>
              <a:rPr lang="ru-RU" sz="5000">
                <a:solidFill>
                  <a:schemeClr val="dk1"/>
                </a:solidFill>
              </a:rPr>
              <a:t> пожаров?</a:t>
            </a:r>
            <a:endParaRPr sz="5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"/>
          <p:cNvSpPr/>
          <p:nvPr/>
        </p:nvSpPr>
        <p:spPr>
          <a:xfrm>
            <a:off x="0" y="-150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4"/>
          <p:cNvSpPr txBox="1">
            <a:spLocks noGrp="1"/>
          </p:cNvSpPr>
          <p:nvPr>
            <p:ph type="title"/>
          </p:nvPr>
        </p:nvSpPr>
        <p:spPr>
          <a:xfrm>
            <a:off x="838200" y="190198"/>
            <a:ext cx="10515600" cy="9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Основная причина пожара</a:t>
            </a:r>
            <a:endParaRPr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p4"/>
          <p:cNvPicPr preferRelativeResize="0"/>
          <p:nvPr/>
        </p:nvPicPr>
        <p:blipFill rotWithShape="1">
          <a:blip r:embed="rId3">
            <a:alphaModFix/>
          </a:blip>
          <a:srcRect t="33333"/>
          <a:stretch/>
        </p:blipFill>
        <p:spPr>
          <a:xfrm>
            <a:off x="2512625" y="1655350"/>
            <a:ext cx="6857999" cy="4572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4" name="Google Shape;134;p5" descr="A picture containing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20138" y="1963625"/>
            <a:ext cx="6309375" cy="441655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5"/>
          <p:cNvSpPr txBox="1"/>
          <p:nvPr/>
        </p:nvSpPr>
        <p:spPr>
          <a:xfrm>
            <a:off x="618125" y="344675"/>
            <a:ext cx="126321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900" b="1">
                <a:solidFill>
                  <a:srgbClr val="FF0000"/>
                </a:solidFill>
              </a:rPr>
              <a:t>Причины лесных пожаров по вине человека</a:t>
            </a:r>
            <a:endParaRPr sz="3900" b="1">
              <a:solidFill>
                <a:srgbClr val="FF0000"/>
              </a:solidFill>
            </a:endParaRPr>
          </a:p>
        </p:txBody>
      </p:sp>
      <p:sp>
        <p:nvSpPr>
          <p:cNvPr id="136" name="Google Shape;136;p5"/>
          <p:cNvSpPr txBox="1"/>
          <p:nvPr/>
        </p:nvSpPr>
        <p:spPr>
          <a:xfrm>
            <a:off x="4251825" y="1129775"/>
            <a:ext cx="3956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</a:rPr>
              <a:t>Непотушенные костры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6"/>
          <p:cNvSpPr/>
          <p:nvPr/>
        </p:nvSpPr>
        <p:spPr>
          <a:xfrm>
            <a:off x="4200" y="0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" name="Google Shape;142;p6" descr="A picture containing grass, fungus, stinkhorn&#10;&#10;Description automatically generated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22617" y="1862605"/>
            <a:ext cx="5455800" cy="379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6" descr="A picture containing grass, person, outdoor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271000" y="1862600"/>
            <a:ext cx="5784600" cy="3861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6"/>
          <p:cNvSpPr txBox="1"/>
          <p:nvPr/>
        </p:nvSpPr>
        <p:spPr>
          <a:xfrm>
            <a:off x="139750" y="577300"/>
            <a:ext cx="6309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</a:rPr>
              <a:t>Непотушенные окурки</a:t>
            </a:r>
            <a:endParaRPr sz="2800">
              <a:solidFill>
                <a:schemeClr val="dk1"/>
              </a:solidFill>
            </a:endParaRPr>
          </a:p>
        </p:txBody>
      </p:sp>
      <p:sp>
        <p:nvSpPr>
          <p:cNvPr id="145" name="Google Shape;145;p6"/>
          <p:cNvSpPr txBox="1"/>
          <p:nvPr/>
        </p:nvSpPr>
        <p:spPr>
          <a:xfrm>
            <a:off x="6116275" y="577300"/>
            <a:ext cx="5784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</a:rPr>
              <a:t>Поджог травы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7"/>
          <p:cNvSpPr txBox="1"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Calibri"/>
              <a:buNone/>
            </a:pPr>
            <a:r>
              <a:rPr lang="ru-RU" sz="5400">
                <a:solidFill>
                  <a:srgbClr val="FFFFFF"/>
                </a:solidFill>
              </a:rPr>
              <a:t>Основные причины лесных пожаров</a:t>
            </a:r>
            <a:endParaRPr sz="5400">
              <a:solidFill>
                <a:srgbClr val="FFFFFF"/>
              </a:solidFill>
            </a:endParaRPr>
          </a:p>
        </p:txBody>
      </p:sp>
      <p:sp>
        <p:nvSpPr>
          <p:cNvPr id="151" name="Google Shape;151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7" descr="A picture containing grass, outdoor, tree, plant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b="10944"/>
          <a:stretch/>
        </p:blipFill>
        <p:spPr>
          <a:xfrm>
            <a:off x="269992" y="1862612"/>
            <a:ext cx="5455800" cy="36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7" descr="A picture containing sky, outdoor, dark, outdoor object&#10;&#10;Description automatically generated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269648" y="1857649"/>
            <a:ext cx="5455800" cy="36417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7"/>
          <p:cNvSpPr txBox="1"/>
          <p:nvPr/>
        </p:nvSpPr>
        <p:spPr>
          <a:xfrm>
            <a:off x="193800" y="567600"/>
            <a:ext cx="6309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</a:rPr>
              <a:t>Стеклянный мусор</a:t>
            </a:r>
            <a:endParaRPr sz="2800">
              <a:solidFill>
                <a:schemeClr val="dk1"/>
              </a:solidFill>
            </a:endParaRPr>
          </a:p>
        </p:txBody>
      </p:sp>
      <p:sp>
        <p:nvSpPr>
          <p:cNvPr id="155" name="Google Shape;155;p7"/>
          <p:cNvSpPr txBox="1"/>
          <p:nvPr/>
        </p:nvSpPr>
        <p:spPr>
          <a:xfrm>
            <a:off x="6194800" y="567600"/>
            <a:ext cx="56055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</a:rPr>
              <a:t>Пиротехника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279</Words>
  <Application>Microsoft Office PowerPoint</Application>
  <PresentationFormat>Широкоэкранный</PresentationFormat>
  <Paragraphs>54</Paragraphs>
  <Slides>32</Slides>
  <Notes>32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Природные причины лесных пожаров</vt:lpstr>
      <vt:lpstr>Презентация PowerPoint</vt:lpstr>
      <vt:lpstr>Основная причина пожара</vt:lpstr>
      <vt:lpstr>Презентация PowerPoint</vt:lpstr>
      <vt:lpstr>Презентация PowerPoint</vt:lpstr>
      <vt:lpstr>Основные причины лесных пожаров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Тушим костер по правилу 3-х П:  пролить, перемешать, проверить!</vt:lpstr>
      <vt:lpstr>Презентация PowerPoint</vt:lpstr>
      <vt:lpstr>Тушением ландшафтных пожаров занимаются Авиалесоохрана, МЧС, лесничества</vt:lpstr>
      <vt:lpstr>Лес тушат взрослые волонтеры</vt:lpstr>
      <vt:lpstr>Торфяной пожар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Lopanitsina Victoria | AC Moskau</dc:creator>
  <cp:lastModifiedBy>Зубкова Елена Николаевна</cp:lastModifiedBy>
  <cp:revision>4</cp:revision>
  <dcterms:created xsi:type="dcterms:W3CDTF">2023-02-15T19:26:36Z</dcterms:created>
  <dcterms:modified xsi:type="dcterms:W3CDTF">2025-03-06T10:17:09Z</dcterms:modified>
</cp:coreProperties>
</file>