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11"/>
    <p:restoredTop sz="94610"/>
  </p:normalViewPr>
  <p:slideViewPr>
    <p:cSldViewPr snapToGrid="0" snapToObjects="1">
      <p:cViewPr>
        <p:scale>
          <a:sx n="70" d="100"/>
          <a:sy n="70" d="100"/>
        </p:scale>
        <p:origin x="-1156" y="-3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38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0.png"/><Relationship Id="rId10" Type="http://schemas.openxmlformats.org/officeDocument/2006/relationships/image" Target="../media/image50.jpeg"/><Relationship Id="rId4" Type="http://schemas.openxmlformats.org/officeDocument/2006/relationships/image" Target="../media/image39.png"/><Relationship Id="rId9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10" Type="http://schemas.openxmlformats.org/officeDocument/2006/relationships/image" Target="../media/image45.jpeg"/><Relationship Id="rId4" Type="http://schemas.openxmlformats.org/officeDocument/2006/relationships/image" Target="../media/image39.png"/><Relationship Id="rId9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BBC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340200" y="449775"/>
            <a:ext cx="3983700" cy="1593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6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Работа с семьями детей с ОВЗ: Ключевые подходы и задачи
</a:t>
            </a:r>
            <a:endParaRPr lang="en-US" sz="2600" dirty="0"/>
          </a:p>
        </p:txBody>
      </p:sp>
      <p:sp>
        <p:nvSpPr>
          <p:cNvPr id="5" name="Text 1"/>
          <p:cNvSpPr txBox="1"/>
          <p:nvPr/>
        </p:nvSpPr>
        <p:spPr>
          <a:xfrm>
            <a:off x="226845" y="1945537"/>
            <a:ext cx="3766800" cy="1397963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Системный подход, партнерство и комплексные методы — основа развития ребёнка в ДОУ.
</a:t>
            </a:r>
            <a:r>
              <a:rPr lang="en-US" sz="1200" i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343500"/>
            <a:ext cx="1801667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639874" y="3468674"/>
            <a:ext cx="30908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МБДОУ – детский сад №548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Перминова Е.А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Якушева Н.А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412" y="1631450"/>
            <a:ext cx="8261425" cy="31599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8630400" y="4791400"/>
            <a:ext cx="589800" cy="30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415925" y="393900"/>
            <a:ext cx="8264400" cy="65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«</a:t>
            </a:r>
            <a:r>
              <a:rPr lang="en-US" sz="24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Чему </a:t>
            </a: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научились, научим и 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</a:t>
            </a:r>
            <a:r>
              <a:rPr lang="en-US" sz="24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ас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»</a:t>
            </a: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400" dirty="0"/>
          </a:p>
        </p:txBody>
      </p:sp>
      <p:sp>
        <p:nvSpPr>
          <p:cNvPr id="7" name="Text 2"/>
          <p:cNvSpPr txBox="1"/>
          <p:nvPr/>
        </p:nvSpPr>
        <p:spPr>
          <a:xfrm>
            <a:off x="418525" y="1096575"/>
            <a:ext cx="7712700" cy="432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en-US" dirty="0"/>
          </a:p>
        </p:txBody>
      </p:sp>
      <p:pic>
        <p:nvPicPr>
          <p:cNvPr id="2050" name="Picture 2" descr="C:\Users\fruen\Downloads\Telegram Desktop\photo_2026-01-19_11-05-5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09186" y="935053"/>
            <a:ext cx="2245979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fruen\Downloads\Telegram Desktop\photo_2026-01-19_11-06-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3474" y="2631350"/>
            <a:ext cx="1793139" cy="226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fruen\Downloads\Telegram Desktop\photo_2026-01-19_11-05-5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93709" y="384444"/>
            <a:ext cx="1409626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C:\Users\fruen\Downloads\Telegram Desktop\photo_2026-01-19_11-05-5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2843" y="1006045"/>
            <a:ext cx="1477210" cy="19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C:\Users\fruen\Downloads\Telegram Desktop\photo_2026-01-19_11-08-49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895735" y="3004575"/>
            <a:ext cx="1734413" cy="194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BBC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763300" y="144855"/>
            <a:ext cx="7374600" cy="280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Партнёрство семьи и специалистов — основа успеха
</a:t>
            </a:r>
            <a:r>
              <a:rPr lang="en-US" sz="32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Комплексное сочетание методов, форм и </a:t>
            </a:r>
            <a:r>
              <a:rPr lang="en-US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приёмов</a:t>
            </a:r>
            <a:endParaRPr lang="ru-RU" dirty="0" smtClean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lnSpc>
                <a:spcPct val="90000"/>
              </a:lnSpc>
              <a:buNone/>
            </a:pPr>
            <a:r>
              <a:rPr lang="en-US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взаимодействия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создаёт команду, </a:t>
            </a:r>
            <a:r>
              <a:rPr lang="en-US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раскрывающую</a:t>
            </a:r>
            <a:endParaRPr lang="ru-RU" dirty="0" smtClean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lnSpc>
                <a:spcPct val="90000"/>
              </a:lnSpc>
              <a:buNone/>
            </a:pPr>
            <a:r>
              <a:rPr lang="en-US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потенциал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ребёнка и укрепляющую </a:t>
            </a:r>
            <a:r>
              <a:rPr lang="en-US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семейную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ru-RU" dirty="0" smtClean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lnSpc>
                <a:spcPct val="90000"/>
              </a:lnSpc>
              <a:buNone/>
            </a:pPr>
            <a:r>
              <a:rPr lang="en-US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поддержку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детском саду.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400" dirty="0"/>
          </a:p>
        </p:txBody>
      </p:sp>
      <p:pic>
        <p:nvPicPr>
          <p:cNvPr id="1026" name="Picture 2" descr="C:\Users\fruen\Downloads\qrcod_akgy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606" y="3321445"/>
            <a:ext cx="1584000" cy="1584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445297" y="2654467"/>
            <a:ext cx="3250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Здесь Вы найдете ответы </a:t>
            </a:r>
          </a:p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на ваши вопросы 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91777"/>
            <a:ext cx="2353901" cy="235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загруженно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62117" y="3326612"/>
            <a:ext cx="1585743" cy="15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2001" y="501325"/>
            <a:ext cx="3752248" cy="42069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337925" y="1985375"/>
            <a:ext cx="4234200" cy="19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Эффективная работа с семьями детей с ОВЗ учитывает их ресурсы, строит доверие и обеспечивает постоянную поддержку в процессе адаптации ребёнка в детском саду.
</a:t>
            </a:r>
            <a:endParaRPr lang="en-US" sz="1400" dirty="0"/>
          </a:p>
        </p:txBody>
      </p:sp>
      <p:sp>
        <p:nvSpPr>
          <p:cNvPr id="7" name="Text 1"/>
          <p:cNvSpPr txBox="1"/>
          <p:nvPr/>
        </p:nvSpPr>
        <p:spPr>
          <a:xfrm>
            <a:off x="337925" y="393900"/>
            <a:ext cx="4366200" cy="946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Сотрудничество как база успешной социализации
</a:t>
            </a:r>
            <a:endParaRPr lang="en-US" sz="2400" dirty="0"/>
          </a:p>
        </p:txBody>
      </p:sp>
      <p:sp>
        <p:nvSpPr>
          <p:cNvPr id="8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6183700" y="1565975"/>
            <a:ext cx="2517000" cy="2474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Системная поддержка и конфиденциальность гарантируют непрерывность помощи и деликатное отношение к личной информации семьи.
</a:t>
            </a:r>
            <a:endParaRPr lang="en-US" sz="1200" dirty="0"/>
          </a:p>
        </p:txBody>
      </p:sp>
      <p:sp>
        <p:nvSpPr>
          <p:cNvPr id="6" name="Text 1"/>
          <p:cNvSpPr txBox="1"/>
          <p:nvPr/>
        </p:nvSpPr>
        <p:spPr>
          <a:xfrm>
            <a:off x="418525" y="1565975"/>
            <a:ext cx="2380800" cy="2474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Индивидуализация учитывает уникальные особенности ребёнка и семьи, обеспечивая адресный подход и уважение к запросам и возможностям каждого.
</a:t>
            </a:r>
            <a:endParaRPr lang="en-US" sz="1200" dirty="0"/>
          </a:p>
        </p:txBody>
      </p:sp>
      <p:sp>
        <p:nvSpPr>
          <p:cNvPr id="7" name="Text 2"/>
          <p:cNvSpPr txBox="1"/>
          <p:nvPr/>
        </p:nvSpPr>
        <p:spPr>
          <a:xfrm>
            <a:off x="3338125" y="1565975"/>
            <a:ext cx="2380800" cy="2474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Партнёрство основано на доверии и признании семьи экспертом по ребёнку, а педагогов — специалистами в области развития и образования.
</a:t>
            </a:r>
            <a:endParaRPr lang="en-US" sz="1200" dirty="0"/>
          </a:p>
        </p:txBody>
      </p:sp>
      <p:sp>
        <p:nvSpPr>
          <p:cNvPr id="8" name="Text 3"/>
          <p:cNvSpPr txBox="1"/>
          <p:nvPr/>
        </p:nvSpPr>
        <p:spPr>
          <a:xfrm>
            <a:off x="418525" y="393900"/>
            <a:ext cx="8211900" cy="332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041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Фундаментальные принципы взаимодействия с семьями
</a:t>
            </a:r>
            <a:endParaRPr lang="en-US" sz="2041" dirty="0"/>
          </a:p>
        </p:txBody>
      </p:sp>
      <p:sp>
        <p:nvSpPr>
          <p:cNvPr id="9" name="Text 4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00" y="1793245"/>
            <a:ext cx="4152000" cy="183176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420100" y="4191525"/>
            <a:ext cx="3554700" cy="246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Методы и формы работы с семьями ОВЗ, ППк
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4957350" y="2001700"/>
            <a:ext cx="3696300" cy="1712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3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Основные подходы включают информационно-аналитические, наглядно-информационные, практически-действенные и побудительно-оценочные методы.
Разнообразие методов обеспечивает комплексное вовлечение и поддержку семьи.
</a:t>
            </a:r>
            <a:endParaRPr lang="en-US" sz="1123" dirty="0"/>
          </a:p>
        </p:txBody>
      </p:sp>
      <p:sp>
        <p:nvSpPr>
          <p:cNvPr id="7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8" name="Text 3"/>
          <p:cNvSpPr txBox="1"/>
          <p:nvPr/>
        </p:nvSpPr>
        <p:spPr>
          <a:xfrm>
            <a:off x="420100" y="393900"/>
            <a:ext cx="8493300" cy="772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Классификация методов работы с семьями детей с ОВЗ
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75" y="3003627"/>
            <a:ext cx="2700000" cy="178769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9475" y="3003627"/>
            <a:ext cx="2700000" cy="1787695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80475" y="3003627"/>
            <a:ext cx="2700000" cy="1787695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Text 0"/>
          <p:cNvSpPr txBox="1"/>
          <p:nvPr/>
        </p:nvSpPr>
        <p:spPr>
          <a:xfrm>
            <a:off x="418525" y="393900"/>
            <a:ext cx="8262000" cy="332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38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Индивидуальные формы работы с семьями: консультации и сопровождение
</a:t>
            </a:r>
            <a:endParaRPr lang="en-US" sz="1538" dirty="0"/>
          </a:p>
        </p:txBody>
      </p:sp>
      <p:sp>
        <p:nvSpPr>
          <p:cNvPr id="12" name="Text 1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000" dirty="0"/>
          </a:p>
        </p:txBody>
      </p:sp>
      <p:sp>
        <p:nvSpPr>
          <p:cNvPr id="13" name="Text 2"/>
          <p:cNvSpPr txBox="1"/>
          <p:nvPr/>
        </p:nvSpPr>
        <p:spPr>
          <a:xfrm>
            <a:off x="847125" y="1180555"/>
            <a:ext cx="2039700" cy="158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27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Консультации специалистов как основа поддержки
</a:t>
            </a:r>
            <a:r>
              <a:rPr lang="en-US" sz="1154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Дефектолог, логопед и психолог проводят регулярные консультации для корректировки образовательного процесса с учётом потребностей ребёнка. Такой подход помогает адаптировать программы развития.
</a:t>
            </a:r>
            <a:endParaRPr lang="en-US" sz="1027" dirty="0"/>
          </a:p>
        </p:txBody>
      </p:sp>
      <p:sp>
        <p:nvSpPr>
          <p:cNvPr id="14" name="Text 3"/>
          <p:cNvSpPr txBox="1"/>
          <p:nvPr/>
        </p:nvSpPr>
        <p:spPr>
          <a:xfrm>
            <a:off x="3677675" y="1180555"/>
            <a:ext cx="2039700" cy="158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27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Ведение индивидуальной тетради
</a:t>
            </a:r>
            <a:r>
              <a:rPr lang="en-US" sz="1154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Визиты специалистов к семье обеспечивают поддержку в привычной обстановке, а индивидуальные дневники фиксируют прогресс и рекомендации для взаимодействия дома.
</a:t>
            </a:r>
            <a:endParaRPr lang="en-US" sz="1027" dirty="0"/>
          </a:p>
        </p:txBody>
      </p:sp>
      <p:sp>
        <p:nvSpPr>
          <p:cNvPr id="15" name="Text 4"/>
          <p:cNvSpPr txBox="1"/>
          <p:nvPr/>
        </p:nvSpPr>
        <p:spPr>
          <a:xfrm>
            <a:off x="6458600" y="1180555"/>
            <a:ext cx="2039700" cy="158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27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Индивидуальные образовательные программы и анализ развития
</a:t>
            </a:r>
            <a:r>
              <a:rPr lang="en-US" sz="1154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Совместное обсуждение ИОП способствует учёту уникальных возможностей ребёнка, а регулярный анализ динамики развития позволяет своевременно корректировать занятия.
</a:t>
            </a:r>
            <a:endParaRPr lang="en-US" sz="1027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085" y="977025"/>
            <a:ext cx="2698980" cy="22629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9998" y="977025"/>
            <a:ext cx="2698980" cy="22629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0910" y="977025"/>
            <a:ext cx="2698980" cy="22629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000" dirty="0"/>
          </a:p>
        </p:txBody>
      </p:sp>
      <p:sp>
        <p:nvSpPr>
          <p:cNvPr id="8" name="Text 1"/>
          <p:cNvSpPr txBox="1"/>
          <p:nvPr/>
        </p:nvSpPr>
        <p:spPr>
          <a:xfrm>
            <a:off x="418525" y="3706575"/>
            <a:ext cx="2700000" cy="108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Проведение встреч для родителей детей с похожими нарушениями способствует обмену опытом и формированию устойчивой поддержки между семьями.
</a:t>
            </a:r>
            <a:endParaRPr lang="en-US" sz="900" dirty="0"/>
          </a:p>
        </p:txBody>
      </p:sp>
      <p:sp>
        <p:nvSpPr>
          <p:cNvPr id="9" name="Text 2"/>
          <p:cNvSpPr txBox="1"/>
          <p:nvPr/>
        </p:nvSpPr>
        <p:spPr>
          <a:xfrm>
            <a:off x="418525" y="3336996"/>
            <a:ext cx="27000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Родительские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собрания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формате родительских гостиных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200" dirty="0"/>
          </a:p>
        </p:txBody>
      </p:sp>
      <p:sp>
        <p:nvSpPr>
          <p:cNvPr id="10" name="Text 3"/>
          <p:cNvSpPr txBox="1"/>
          <p:nvPr/>
        </p:nvSpPr>
        <p:spPr>
          <a:xfrm>
            <a:off x="3195375" y="3706575"/>
            <a:ext cx="2700000" cy="108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Семинары по развитию мелкой моторики, сенсорной интеграции или альтернативных коммуникаций помогают родителям освоить конкретные навыки и приёмы.
</a:t>
            </a:r>
            <a:endParaRPr lang="en-US" sz="900" dirty="0"/>
          </a:p>
        </p:txBody>
      </p:sp>
      <p:sp>
        <p:nvSpPr>
          <p:cNvPr id="11" name="Text 4"/>
          <p:cNvSpPr txBox="1"/>
          <p:nvPr/>
        </p:nvSpPr>
        <p:spPr>
          <a:xfrm>
            <a:off x="3195375" y="3273625"/>
            <a:ext cx="27000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Тематические тренинги и семинары
</a:t>
            </a:r>
            <a:endParaRPr lang="en-US" sz="1200" dirty="0"/>
          </a:p>
        </p:txBody>
      </p:sp>
      <p:sp>
        <p:nvSpPr>
          <p:cNvPr id="12" name="Text 5"/>
          <p:cNvSpPr txBox="1"/>
          <p:nvPr/>
        </p:nvSpPr>
        <p:spPr>
          <a:xfrm>
            <a:off x="5980400" y="3706575"/>
            <a:ext cx="2700000" cy="108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Организация групп поддержки с участием психолога и совместных проектов способствует укреплению эмоционального ресурса родителей и расширению практических знаний.
</a:t>
            </a:r>
            <a:endParaRPr lang="en-US" sz="900" dirty="0"/>
          </a:p>
        </p:txBody>
      </p:sp>
      <p:sp>
        <p:nvSpPr>
          <p:cNvPr id="13" name="Text 6"/>
          <p:cNvSpPr txBox="1"/>
          <p:nvPr/>
        </p:nvSpPr>
        <p:spPr>
          <a:xfrm>
            <a:off x="5980400" y="3273625"/>
            <a:ext cx="27000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Группы взаимоподдержки и проекты
</a:t>
            </a:r>
            <a:endParaRPr lang="en-US" sz="1200" dirty="0"/>
          </a:p>
        </p:txBody>
      </p:sp>
      <p:sp>
        <p:nvSpPr>
          <p:cNvPr id="14" name="Text 7"/>
          <p:cNvSpPr txBox="1"/>
          <p:nvPr/>
        </p:nvSpPr>
        <p:spPr>
          <a:xfrm>
            <a:off x="418525" y="393900"/>
            <a:ext cx="8262000" cy="332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746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Групповые формы сотрудничества: семинары и группы поддержки
</a:t>
            </a:r>
            <a:endParaRPr lang="en-US" sz="1746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729" y="1521533"/>
            <a:ext cx="4149693" cy="24012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4674625" y="4073600"/>
            <a:ext cx="4227600" cy="246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15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Отчёт ППк, 2023 год
</a:t>
            </a:r>
            <a:endParaRPr lang="en-US" sz="1000" dirty="0"/>
          </a:p>
        </p:txBody>
      </p:sp>
      <p:sp>
        <p:nvSpPr>
          <p:cNvPr id="5" name="Text 1"/>
          <p:cNvSpPr txBox="1"/>
          <p:nvPr/>
        </p:nvSpPr>
        <p:spPr>
          <a:xfrm>
            <a:off x="415925" y="1699750"/>
            <a:ext cx="3540900" cy="2037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2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Коллективные мероприятия формируют инклюзивную среду, способствующую социальной адаптации детей и поддержке родителей.
Высокий уровень участия в различных формах свидетельствует об эффективности интегрированного подхода.
</a:t>
            </a:r>
            <a:endParaRPr lang="en-US" sz="1221" dirty="0"/>
          </a:p>
        </p:txBody>
      </p:sp>
      <p:sp>
        <p:nvSpPr>
          <p:cNvPr id="6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000" dirty="0"/>
          </a:p>
        </p:txBody>
      </p:sp>
      <p:sp>
        <p:nvSpPr>
          <p:cNvPr id="7" name="Text 3"/>
          <p:cNvSpPr txBox="1"/>
          <p:nvPr/>
        </p:nvSpPr>
        <p:spPr>
          <a:xfrm>
            <a:off x="415925" y="393900"/>
            <a:ext cx="8214600" cy="772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Структура форм коллективной работы с семьями
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581" y="1301558"/>
            <a:ext cx="218400" cy="194133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4256" y="1285525"/>
            <a:ext cx="169650" cy="2262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581" y="3170708"/>
            <a:ext cx="218400" cy="194133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89881" y="3180415"/>
            <a:ext cx="218400" cy="174720"/>
          </a:xfrm>
          <a:prstGeom prst="rect">
            <a:avLst/>
          </a:prstGeom>
        </p:spPr>
      </p:pic>
      <p:sp>
        <p:nvSpPr>
          <p:cNvPr id="10" name="Text 0"/>
          <p:cNvSpPr txBox="1"/>
          <p:nvPr/>
        </p:nvSpPr>
        <p:spPr>
          <a:xfrm>
            <a:off x="337920" y="393900"/>
            <a:ext cx="8438700" cy="401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988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Основные приёмы вовлечения и взаимодействия с семьями
</a:t>
            </a:r>
            <a:endParaRPr lang="en-US" sz="1988" dirty="0"/>
          </a:p>
        </p:txBody>
      </p:sp>
      <p:sp>
        <p:nvSpPr>
          <p:cNvPr id="11" name="Text 1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000" dirty="0"/>
          </a:p>
        </p:txBody>
      </p:sp>
      <p:sp>
        <p:nvSpPr>
          <p:cNvPr id="12" name="Text 2"/>
          <p:cNvSpPr txBox="1"/>
          <p:nvPr/>
        </p:nvSpPr>
        <p:spPr>
          <a:xfrm>
            <a:off x="541125" y="1743250"/>
            <a:ext cx="3706500" cy="8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Педагоги выражают поддержку и отмечают успехи ребёнка, укрепляя доверие и мотивацию родителей к совместной работе.
</a:t>
            </a:r>
            <a:endParaRPr lang="en-US" sz="1100" dirty="0"/>
          </a:p>
        </p:txBody>
      </p:sp>
      <p:sp>
        <p:nvSpPr>
          <p:cNvPr id="13" name="Text 3"/>
          <p:cNvSpPr txBox="1"/>
          <p:nvPr/>
        </p:nvSpPr>
        <p:spPr>
          <a:xfrm>
            <a:off x="1044400" y="1195575"/>
            <a:ext cx="3237000" cy="4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Эмоциональное поглаживание
</a:t>
            </a:r>
            <a:endParaRPr lang="en-US" sz="1300" dirty="0"/>
          </a:p>
        </p:txBody>
      </p:sp>
      <p:sp>
        <p:nvSpPr>
          <p:cNvPr id="14" name="Text 4"/>
          <p:cNvSpPr txBox="1"/>
          <p:nvPr/>
        </p:nvSpPr>
        <p:spPr>
          <a:xfrm>
            <a:off x="4793425" y="1743250"/>
            <a:ext cx="3706500" cy="8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Фиксация даже небольших достижений ребёнка помогает родителям видеть прогресс и участвовать в развитии с уверенностью.
</a:t>
            </a:r>
            <a:endParaRPr lang="en-US" sz="1100" dirty="0"/>
          </a:p>
        </p:txBody>
      </p:sp>
      <p:sp>
        <p:nvSpPr>
          <p:cNvPr id="15" name="Text 5"/>
          <p:cNvSpPr txBox="1"/>
          <p:nvPr/>
        </p:nvSpPr>
        <p:spPr>
          <a:xfrm>
            <a:off x="5284550" y="1205175"/>
            <a:ext cx="3249300" cy="401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Техника «Журнал успехов»
</a:t>
            </a:r>
            <a:endParaRPr lang="en-US" sz="1300" dirty="0"/>
          </a:p>
        </p:txBody>
      </p:sp>
      <p:sp>
        <p:nvSpPr>
          <p:cNvPr id="16" name="Text 6"/>
          <p:cNvSpPr txBox="1"/>
          <p:nvPr/>
        </p:nvSpPr>
        <p:spPr>
          <a:xfrm>
            <a:off x="541125" y="3588893"/>
            <a:ext cx="3740400" cy="8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Запись занятий позволяет родителям наблюдать успехи ребёнка и перенимать эффективные методы взаимодействия.
</a:t>
            </a:r>
            <a:endParaRPr lang="en-US" sz="1100" dirty="0"/>
          </a:p>
        </p:txBody>
      </p:sp>
      <p:sp>
        <p:nvSpPr>
          <p:cNvPr id="17" name="Text 7"/>
          <p:cNvSpPr txBox="1"/>
          <p:nvPr/>
        </p:nvSpPr>
        <p:spPr>
          <a:xfrm>
            <a:off x="1044400" y="3071625"/>
            <a:ext cx="3237000" cy="4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Видеозаписи прогресса
</a:t>
            </a:r>
            <a:endParaRPr lang="en-US" sz="1300" dirty="0"/>
          </a:p>
        </p:txBody>
      </p:sp>
      <p:sp>
        <p:nvSpPr>
          <p:cNvPr id="18" name="Text 8"/>
          <p:cNvSpPr txBox="1"/>
          <p:nvPr/>
        </p:nvSpPr>
        <p:spPr>
          <a:xfrm>
            <a:off x="4793425" y="3588892"/>
            <a:ext cx="3740400" cy="8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Неформальное общение и творческие техники снижают тревожность и улучшают эмоциональный климат внутри семьи.
</a:t>
            </a:r>
            <a:endParaRPr lang="en-US" sz="1100" dirty="0"/>
          </a:p>
        </p:txBody>
      </p:sp>
      <p:sp>
        <p:nvSpPr>
          <p:cNvPr id="19" name="Text 9"/>
          <p:cNvSpPr txBox="1"/>
          <p:nvPr/>
        </p:nvSpPr>
        <p:spPr>
          <a:xfrm>
            <a:off x="5296700" y="3062025"/>
            <a:ext cx="3237300" cy="4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Родительские клубы
</a:t>
            </a:r>
            <a:endParaRPr lang="en-US" sz="1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412" y="1631450"/>
            <a:ext cx="8261425" cy="31599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8630400" y="4791400"/>
            <a:ext cx="589800" cy="30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415925" y="393900"/>
            <a:ext cx="8264400" cy="65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Совместная деятельность 
</a:t>
            </a:r>
            <a:endParaRPr lang="en-US" sz="2400" dirty="0"/>
          </a:p>
        </p:txBody>
      </p:sp>
      <p:sp>
        <p:nvSpPr>
          <p:cNvPr id="7" name="Text 2"/>
          <p:cNvSpPr txBox="1"/>
          <p:nvPr/>
        </p:nvSpPr>
        <p:spPr>
          <a:xfrm>
            <a:off x="418525" y="1096575"/>
            <a:ext cx="7712700" cy="432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Мы не рядом, мы вместе!
</a:t>
            </a:r>
            <a:endParaRPr lang="en-US" sz="1200" dirty="0"/>
          </a:p>
        </p:txBody>
      </p:sp>
      <p:pic>
        <p:nvPicPr>
          <p:cNvPr id="8" name="Рисунок 7" descr="photo_2026-01-19_08-18-06 (2).jpg"/>
          <p:cNvPicPr>
            <a:picLocks noChangeAspect="1"/>
          </p:cNvPicPr>
          <p:nvPr/>
        </p:nvPicPr>
        <p:blipFill>
          <a:blip r:embed="rId6"/>
          <a:srcRect l="6111" t="27221"/>
          <a:stretch>
            <a:fillRect/>
          </a:stretch>
        </p:blipFill>
        <p:spPr>
          <a:xfrm>
            <a:off x="4733060" y="2991400"/>
            <a:ext cx="3096121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photo_2026-01-19_08-18-06.jpg"/>
          <p:cNvPicPr>
            <a:picLocks noChangeAspect="1"/>
          </p:cNvPicPr>
          <p:nvPr/>
        </p:nvPicPr>
        <p:blipFill>
          <a:blip r:embed="rId7"/>
          <a:srcRect t="13998"/>
          <a:stretch>
            <a:fillRect/>
          </a:stretch>
        </p:blipFill>
        <p:spPr>
          <a:xfrm>
            <a:off x="6003984" y="1052700"/>
            <a:ext cx="2790641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photo_2026-01-19_08-18-05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2100" y="1251750"/>
            <a:ext cx="2752000" cy="15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photo_2026-01-19_08-18-03.jpg"/>
          <p:cNvPicPr>
            <a:picLocks noChangeAspect="1"/>
          </p:cNvPicPr>
          <p:nvPr/>
        </p:nvPicPr>
        <p:blipFill>
          <a:blip r:embed="rId9"/>
          <a:srcRect l="6216" t="29213" r="14965" b="15365"/>
          <a:stretch>
            <a:fillRect/>
          </a:stretch>
        </p:blipFill>
        <p:spPr>
          <a:xfrm>
            <a:off x="551949" y="3021628"/>
            <a:ext cx="3617914" cy="19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photo_2026-01-19_08-18-02.jpg"/>
          <p:cNvPicPr>
            <a:picLocks noChangeAspect="1"/>
          </p:cNvPicPr>
          <p:nvPr/>
        </p:nvPicPr>
        <p:blipFill>
          <a:blip r:embed="rId10"/>
          <a:srcRect l="21529" t="27778" b="8749"/>
          <a:stretch>
            <a:fillRect/>
          </a:stretch>
        </p:blipFill>
        <p:spPr>
          <a:xfrm>
            <a:off x="400811" y="1451030"/>
            <a:ext cx="2492352" cy="151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411</Words>
  <Application>Microsoft Office PowerPoint</Application>
  <PresentationFormat>Экран (16:9)</PresentationFormat>
  <Paragraphs>66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fruen</cp:lastModifiedBy>
  <cp:revision>13</cp:revision>
  <dcterms:created xsi:type="dcterms:W3CDTF">2026-01-19T03:17:22Z</dcterms:created>
  <dcterms:modified xsi:type="dcterms:W3CDTF">2026-01-22T05:30:47Z</dcterms:modified>
</cp:coreProperties>
</file>