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8" r:id="rId2"/>
    <p:sldId id="257" r:id="rId3"/>
    <p:sldId id="296" r:id="rId4"/>
    <p:sldId id="297" r:id="rId5"/>
    <p:sldId id="267" r:id="rId6"/>
    <p:sldId id="268" r:id="rId7"/>
    <p:sldId id="269" r:id="rId8"/>
    <p:sldId id="270" r:id="rId9"/>
    <p:sldId id="272" r:id="rId10"/>
    <p:sldId id="273" r:id="rId11"/>
    <p:sldId id="271" r:id="rId12"/>
    <p:sldId id="278" r:id="rId13"/>
    <p:sldId id="277" r:id="rId14"/>
    <p:sldId id="276" r:id="rId15"/>
    <p:sldId id="285" r:id="rId16"/>
    <p:sldId id="275" r:id="rId17"/>
    <p:sldId id="284" r:id="rId18"/>
    <p:sldId id="283" r:id="rId19"/>
    <p:sldId id="282" r:id="rId20"/>
    <p:sldId id="299" r:id="rId21"/>
    <p:sldId id="281" r:id="rId22"/>
    <p:sldId id="286" r:id="rId23"/>
    <p:sldId id="293" r:id="rId24"/>
    <p:sldId id="289" r:id="rId25"/>
    <p:sldId id="280" r:id="rId26"/>
    <p:sldId id="290" r:id="rId27"/>
    <p:sldId id="294" r:id="rId28"/>
    <p:sldId id="298" r:id="rId29"/>
    <p:sldId id="260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99"/>
    <a:srgbClr val="FFCC99"/>
    <a:srgbClr val="99FF33"/>
    <a:srgbClr val="003300"/>
    <a:srgbClr val="00CC00"/>
    <a:srgbClr val="006600"/>
    <a:srgbClr val="99FF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6E59A1-8128-4768-8102-C060E028BAF6}" type="datetimeFigureOut">
              <a:rPr lang="ru-RU" smtClean="0"/>
              <a:pPr/>
              <a:t>26.09.2024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3B0F0A-7BE2-42AC-AA8D-82204E5E5D0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e-mail:%20mdou548@eduekb.ru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4.jpeg"/><Relationship Id="rId7" Type="http://schemas.openxmlformats.org/officeDocument/2006/relationships/image" Target="../media/image2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8.jpeg"/><Relationship Id="rId7" Type="http://schemas.openxmlformats.org/officeDocument/2006/relationships/hyperlink" Target="&#1086;&#1074;&#1086;&#1097;&#1080;%20&#1080;%20&#1092;&#1088;&#1091;&#1082;&#1090;&#1099;.pptx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11" Type="http://schemas.openxmlformats.org/officeDocument/2006/relationships/image" Target="../media/image33.jpeg"/><Relationship Id="rId5" Type="http://schemas.openxmlformats.org/officeDocument/2006/relationships/hyperlink" Target="&#1054;&#1074;&#1086;&#1097;&#1080;%20&#1080;%20&#1092;&#1088;&#1091;&#1082;&#1090;&#1099;%202.ppt" TargetMode="External"/><Relationship Id="rId10" Type="http://schemas.openxmlformats.org/officeDocument/2006/relationships/hyperlink" Target="&#1080;&#1075;&#1088;&#1072;%20&#1055;&#1086;&#1083;&#1077;&#1079;&#1085;&#1099;&#1077;%20&#1080;%20&#1074;&#1088;&#1077;&#1076;&#1085;&#1099;&#1077;%20&#1087;&#1088;&#1086;&#1076;&#1091;&#1082;&#1090;&#1099;.pptx" TargetMode="External"/><Relationship Id="rId4" Type="http://schemas.openxmlformats.org/officeDocument/2006/relationships/image" Target="../media/image29.jpeg"/><Relationship Id="rId9" Type="http://schemas.openxmlformats.org/officeDocument/2006/relationships/image" Target="../media/image3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7" Type="http://schemas.openxmlformats.org/officeDocument/2006/relationships/image" Target="../media/image3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image" Target="../media/image43.jpeg"/><Relationship Id="rId7" Type="http://schemas.openxmlformats.org/officeDocument/2006/relationships/image" Target="../media/image4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&#1084;&#1092;%20&#1055;&#1088;&#1080;&#1074;&#1099;&#1095;&#1082;&#1080;%20&#1079;&#1076;&#1086;&#1088;&#1086;&#1074;&#1086;&#1075;&#1086;%20&#1087;&#1080;&#1090;&#1072;&#1085;&#1080;&#1103;.mp4" TargetMode="External"/><Relationship Id="rId3" Type="http://schemas.openxmlformats.org/officeDocument/2006/relationships/hyperlink" Target="&#1057;&#1082;&#1072;&#1079;&#1082;&#1080;%20&#1086;%20&#1087;&#1088;&#1072;&#1074;&#1080;&#1083;&#1100;&#1085;&#1086;&#1084;%20&#1087;&#1080;&#1090;&#1072;&#1085;&#1080;&#1080;.pdf" TargetMode="External"/><Relationship Id="rId7" Type="http://schemas.openxmlformats.org/officeDocument/2006/relationships/hyperlink" Target="&#1084;&#1092;%20&#1055;&#1088;&#1072;&#1074;&#1080;&#1083;&#1100;&#1085;&#1086;&#1077;%20&#1087;&#1080;&#1090;&#1072;&#1085;&#1080;&#1077;%20&#1055;&#1088;&#1077;&#1079;&#1077;&#1085;&#1090;&#1072;&#1094;&#1080;&#1103;%20&#1076;&#1083;&#1103;%20&#1076;&#1077;&#1090;&#1077;&#1081;.mp4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hyperlink" Target="&#1084;&#1092;%20K&#1072;&#1082;%20&#1087;&#1088;&#1072;&#1074;&#1080;&#1083;&#1100;&#1085;&#1086;%20&#1087;&#1080;&#1090;&#1072;&#1090;&#1100;&#1089;&#1103;%20&#1055;&#1088;&#1072;&#1074;&#1080;&#1083;&#1100;&#1085;&#1086;&#1077;%20&#1087;&#1080;&#1090;&#1072;&#1085;&#1080;&#1077;%20&#1076;&#1083;&#1103;%20&#1076;&#1077;&#1090;&#1077;&#1081;.%20&#1056;&#1072;&#1079;&#1074;&#1080;&#1074;&#1072;&#1102;&#1097;&#1080;&#1077;%20&#1084;&#1091;&#1083;&#1100;&#1090;&#1080;&#1082;&#1080;%20&#1076;&#1083;&#1103;%20&#1076;&#1077;&#1090;&#1077;&#1081;%20&#1080;%20&#1084;&#1072;&#1083;&#1099;&#1096;&#1077;&#1081;.mp4" TargetMode="External"/><Relationship Id="rId5" Type="http://schemas.openxmlformats.org/officeDocument/2006/relationships/image" Target="../media/image49.jpeg"/><Relationship Id="rId4" Type="http://schemas.openxmlformats.org/officeDocument/2006/relationships/hyperlink" Target="&#1082;&#1072;&#1088;&#1090;&#1086;&#1090;&#1077;&#1082;&#1072;-&#1089;&#1082;&#1072;&#1079;&#1086;&#1082;-&#1087;&#1086;-&#1087;&#1080;&#1090;&#1072;&#1085;&#1080;&#1102;-%20&#1048;&#1083;&#1083;&#1072;&#1088;&#1080;&#1086;&#1085;&#1086;&#1074;&#1072;-&#1052;.&#1040;.pdf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&#1052;&#1040;&#1052;&#1040;\&#1059;&#1095;&#1077;&#1073;&#1085;&#1099;&#1081;%20&#1075;&#1086;&#1076;\2024-2025%20&#1095;&#1090;&#1086;%20&#1085;&#1072;&#1084;%20&#1076;&#1077;&#1083;&#1072;&#1090;&#1100;\&#1084;&#1092;%20&#1055;&#1088;&#1080;&#1074;&#1099;&#1095;&#1082;&#1080;%20&#1079;&#1076;&#1086;&#1088;&#1086;&#1074;&#1086;&#1075;&#1086;%20&#1087;&#1080;&#1090;&#1072;&#1085;&#1080;&#1103;--online-audio-convert.com%20avi.avi" TargetMode="Externa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3" Type="http://schemas.openxmlformats.org/officeDocument/2006/relationships/image" Target="../media/image51.jpeg"/><Relationship Id="rId7" Type="http://schemas.openxmlformats.org/officeDocument/2006/relationships/image" Target="../media/image5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7" Type="http://schemas.openxmlformats.org/officeDocument/2006/relationships/image" Target="../media/image6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7" Type="http://schemas.openxmlformats.org/officeDocument/2006/relationships/image" Target="../media/image7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jpeg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jpeg"/><Relationship Id="rId3" Type="http://schemas.openxmlformats.org/officeDocument/2006/relationships/image" Target="../media/image71.jpeg"/><Relationship Id="rId7" Type="http://schemas.openxmlformats.org/officeDocument/2006/relationships/image" Target="../media/image7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jpeg"/><Relationship Id="rId5" Type="http://schemas.openxmlformats.org/officeDocument/2006/relationships/image" Target="../media/image73.jpeg"/><Relationship Id="rId4" Type="http://schemas.openxmlformats.org/officeDocument/2006/relationships/image" Target="../media/image7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9.jpeg"/><Relationship Id="rId4" Type="http://schemas.openxmlformats.org/officeDocument/2006/relationships/image" Target="../media/image78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&#1054;&#1074;&#1086;&#1097;&#1080;%20&#1080;%20&#1092;&#1088;&#1091;&#1082;&#1090;&#1099;%202%20&#1044;&#1047;.ppt" TargetMode="External"/><Relationship Id="rId3" Type="http://schemas.openxmlformats.org/officeDocument/2006/relationships/hyperlink" Target="&#1041;&#1091;&#1082;&#1083;&#1077;&#1090;%20&#1056;&#1072;&#1079;&#1075;&#1086;&#1074;&#1086;&#1088;%20&#1086;%20&#1087;&#1088;&#1072;&#1074;&#1080;&#1083;&#1100;&#1085;&#1086;&#1084;%20&#1087;&#1080;&#1090;&#1072;&#1085;&#1080;&#1080;.pdf" TargetMode="External"/><Relationship Id="rId7" Type="http://schemas.openxmlformats.org/officeDocument/2006/relationships/hyperlink" Target="&#1086;&#1074;&#1086;&#1097;&#1080;%20&#1080;%20&#1092;&#1088;&#1091;&#1082;&#1090;&#1099;.pptx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hyperlink" Target="&#1079;&#1076;&#1086;&#1088;&#1086;&#1074;&#1086;&#1077;%20&#1087;&#1080;&#1090;&#1072;&#1085;&#1080;&#1077;%20-%20&#1079;&#1076;&#1086;&#1088;&#1086;&#1074;&#1099;&#1081;%20&#1088;&#1077;&#1073;&#1105;&#1085;&#1086;&#1082;.pptx" TargetMode="External"/><Relationship Id="rId5" Type="http://schemas.openxmlformats.org/officeDocument/2006/relationships/hyperlink" Target="&#1050;&#1072;&#1082;%20&#1089;&#1092;&#1086;&#1088;&#1084;&#1080;&#1088;&#1086;&#1074;&#1072;&#1090;&#1100;%20&#1091;%20&#1076;&#1077;&#1090;&#1077;&#1081;%20&#1087;&#1088;&#1080;&#1074;&#1099;&#1095;&#1082;&#1080;%20&#1079;&#1076;&#1086;&#1088;&#1086;&#1074;&#1086;&#1075;&#1086;%20&#1087;&#1080;&#1090;&#1072;&#1085;&#1080;&#1103;.pdf" TargetMode="External"/><Relationship Id="rId4" Type="http://schemas.openxmlformats.org/officeDocument/2006/relationships/hyperlink" Target="&#1041;&#1091;&#1082;&#1083;&#1077;&#1090;%20&#1055;&#1080;&#1090;&#1072;&#1085;&#1080;&#1077;%20&#1076;&#1077;&#1090;&#1077;&#1081;%20&#1076;&#1086;&#1096;&#1082;&#1086;&#1083;&#1100;&#1085;&#1086;&#1075;&#1086;%20&#1074;&#1086;&#1079;&#1088;&#1072;&#1089;&#1090;&#1072;%20(1).pdf" TargetMode="Externa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hyperlink" Target="&#1055;&#1088;&#1086;&#1077;&#1082;&#1090;%20&#1047;&#1076;&#1086;&#1088;&#1086;&#1074;&#1086;&#1077;%20&#1087;&#1080;&#1090;&#1072;&#1085;&#1080;&#1077;%20-%20&#1079;&#1076;&#1086;&#1088;&#1086;&#1074;&#1099;&#1081;%20&#1088;&#1077;&#1073;&#1105;&#1085;&#1086;&#1082;.pdf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15436" cy="939784"/>
          </a:xfrm>
        </p:spPr>
        <p:txBody>
          <a:bodyPr>
            <a:noAutofit/>
          </a:bodyPr>
          <a:lstStyle/>
          <a:p>
            <a:r>
              <a:rPr lang="ru-RU" sz="1400" b="1" u="sng" dirty="0" smtClean="0"/>
              <a:t>Департамент образования Администрации города Екатеринбурга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b="1" dirty="0" smtClean="0"/>
              <a:t>Муниципальное бюджетное дошкольное образовательное учреждение - детский сад 548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b="1" dirty="0" smtClean="0"/>
              <a:t>ИНН</a:t>
            </a:r>
            <a:r>
              <a:rPr lang="ru-RU" sz="1400" dirty="0" smtClean="0"/>
              <a:t> </a:t>
            </a:r>
            <a:r>
              <a:rPr lang="ru-RU" sz="1400" b="1" dirty="0" smtClean="0"/>
              <a:t>6664076495/КПП 667901001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b="1" dirty="0" smtClean="0"/>
              <a:t>620010, г. Екатеринбург, ул. Инженерная, д.67-А, тел.(343)258-36-74, 258-37-23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b="1" u="sng" dirty="0" err="1" smtClean="0">
                <a:hlinkClick r:id="rId3"/>
              </a:rPr>
              <a:t>e-mail</a:t>
            </a:r>
            <a:r>
              <a:rPr lang="ru-RU" sz="1400" b="1" u="sng" dirty="0" smtClean="0">
                <a:hlinkClick r:id="rId3"/>
              </a:rPr>
              <a:t>: mdou548@eduekb.ru</a:t>
            </a:r>
            <a:r>
              <a:rPr lang="ru-RU" sz="1400" dirty="0" smtClean="0"/>
              <a:t/>
            </a:r>
            <a:br>
              <a:rPr lang="ru-RU" sz="1400" dirty="0" smtClean="0"/>
            </a:br>
            <a:endParaRPr lang="ru-RU" sz="1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7504" y="1196752"/>
            <a:ext cx="8822214" cy="3744416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DeflateInflateDeflate">
              <a:avLst/>
            </a:prstTxWarp>
            <a:spAutoFit/>
          </a:bodyPr>
          <a:lstStyle/>
          <a:p>
            <a:pPr algn="ctr"/>
            <a:r>
              <a:rPr lang="ru-RU" sz="4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«Правильное питание – </a:t>
            </a:r>
          </a:p>
          <a:p>
            <a:pPr algn="ctr"/>
            <a:r>
              <a:rPr lang="ru-RU" sz="4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залог детского здоровья»</a:t>
            </a:r>
            <a:endParaRPr lang="ru-RU" sz="4800" b="1" cap="none" spc="0" dirty="0">
              <a:ln w="12700">
                <a:solidFill>
                  <a:schemeClr val="tx1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83968" y="3573016"/>
            <a:ext cx="46805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Подготовили воспитатели: </a:t>
            </a:r>
            <a:r>
              <a:rPr lang="ru-RU" dirty="0" err="1" smtClean="0"/>
              <a:t>Ионова</a:t>
            </a:r>
            <a:r>
              <a:rPr lang="ru-RU" dirty="0" smtClean="0"/>
              <a:t> Л.П.</a:t>
            </a:r>
          </a:p>
          <a:p>
            <a:pPr algn="r"/>
            <a:r>
              <a:rPr lang="ru-RU" dirty="0" err="1" smtClean="0"/>
              <a:t>Вихарева</a:t>
            </a:r>
            <a:r>
              <a:rPr lang="ru-RU" dirty="0" smtClean="0"/>
              <a:t> Ю.П.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  <a:prstGeom prst="roundRect">
            <a:avLst/>
          </a:prstGeom>
          <a:solidFill>
            <a:srgbClr val="99FF33"/>
          </a:solidFill>
          <a:effectLst>
            <a:glow rad="139700">
              <a:schemeClr val="accent6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hardEdge"/>
          </a:sp3d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Comic Sans MS" pitchFamily="66" charset="0"/>
              </a:rPr>
              <a:t>Непосредственная образовательная деятельность</a:t>
            </a:r>
            <a:endParaRPr lang="ru-RU" sz="32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285720" y="1928802"/>
            <a:ext cx="3143272" cy="1143008"/>
          </a:xfrm>
          <a:prstGeom prst="round2DiagRect">
            <a:avLst/>
          </a:prstGeom>
          <a:solidFill>
            <a:srgbClr val="99FF66"/>
          </a:solid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Занятия познавательного характера</a:t>
            </a:r>
            <a:endParaRPr lang="ru-RU" sz="2000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1643042" y="3857628"/>
            <a:ext cx="2786082" cy="1000132"/>
          </a:xfrm>
          <a:prstGeom prst="round2DiagRect">
            <a:avLst/>
          </a:prstGeom>
          <a:solidFill>
            <a:srgbClr val="99FF66"/>
          </a:solid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Занятия с использованием ИКТ</a:t>
            </a:r>
            <a:endParaRPr lang="ru-RU" sz="2000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4071934" y="2000240"/>
            <a:ext cx="3143272" cy="1143008"/>
          </a:xfrm>
          <a:prstGeom prst="round2DiagRect">
            <a:avLst/>
          </a:prstGeom>
          <a:solidFill>
            <a:srgbClr val="99FF66"/>
          </a:solid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Экскурсии</a:t>
            </a:r>
            <a:endParaRPr lang="ru-RU" sz="2000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6643670" y="3786190"/>
            <a:ext cx="2500330" cy="928694"/>
          </a:xfrm>
          <a:prstGeom prst="round2DiagRect">
            <a:avLst/>
          </a:prstGeom>
          <a:solidFill>
            <a:srgbClr val="99FF66"/>
          </a:solid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Использование рабочей тетради</a:t>
            </a:r>
            <a:endParaRPr lang="ru-RU" sz="2000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 rot="10800000" flipV="1">
            <a:off x="2571736" y="1285860"/>
            <a:ext cx="714380" cy="642942"/>
          </a:xfrm>
          <a:prstGeom prst="straightConnector1">
            <a:avLst/>
          </a:prstGeom>
          <a:ln w="28575">
            <a:solidFill>
              <a:srgbClr val="0000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rot="16200000" flipH="1">
            <a:off x="6500826" y="2071678"/>
            <a:ext cx="2500330" cy="928694"/>
          </a:xfrm>
          <a:prstGeom prst="straightConnector1">
            <a:avLst/>
          </a:prstGeom>
          <a:ln w="28575">
            <a:solidFill>
              <a:srgbClr val="0000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5400000">
            <a:off x="2357422" y="2285992"/>
            <a:ext cx="2571768" cy="571504"/>
          </a:xfrm>
          <a:prstGeom prst="straightConnector1">
            <a:avLst/>
          </a:prstGeom>
          <a:ln w="28575">
            <a:solidFill>
              <a:srgbClr val="0000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16200000" flipH="1">
            <a:off x="4857752" y="1500174"/>
            <a:ext cx="785818" cy="357190"/>
          </a:xfrm>
          <a:prstGeom prst="straightConnector1">
            <a:avLst/>
          </a:prstGeom>
          <a:ln w="28575">
            <a:solidFill>
              <a:srgbClr val="0000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58138" cy="796908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rgbClr val="003300"/>
                </a:solidFill>
                <a:latin typeface="Comic Sans MS" pitchFamily="66" charset="0"/>
              </a:rPr>
              <a:t>Занятия познавательного характера</a:t>
            </a:r>
            <a:br>
              <a:rPr lang="ru-RU" sz="3200" b="1" dirty="0" smtClean="0">
                <a:solidFill>
                  <a:srgbClr val="003300"/>
                </a:solidFill>
                <a:latin typeface="Comic Sans MS" pitchFamily="66" charset="0"/>
              </a:rPr>
            </a:br>
            <a:r>
              <a:rPr lang="ru-RU" sz="2200" b="1" dirty="0" smtClean="0">
                <a:solidFill>
                  <a:srgbClr val="003300"/>
                </a:solidFill>
                <a:latin typeface="Comic Sans MS" pitchFamily="66" charset="0"/>
              </a:rPr>
              <a:t>и художественно-творческая деятельность</a:t>
            </a:r>
            <a:endParaRPr lang="ru-RU" sz="2200" b="1" dirty="0">
              <a:solidFill>
                <a:srgbClr val="003300"/>
              </a:solidFill>
              <a:latin typeface="Comic Sans MS" pitchFamily="66" charset="0"/>
            </a:endParaRPr>
          </a:p>
        </p:txBody>
      </p:sp>
      <p:pic>
        <p:nvPicPr>
          <p:cNvPr id="11" name="Рисунок 10" descr="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6858" y="4004635"/>
            <a:ext cx="3609411" cy="2707058"/>
          </a:xfrm>
          <a:prstGeom prst="rect">
            <a:avLst/>
          </a:prstGeom>
        </p:spPr>
      </p:pic>
      <p:pic>
        <p:nvPicPr>
          <p:cNvPr id="12" name="Рисунок 11" descr="2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794082" y="1071546"/>
            <a:ext cx="2247714" cy="2996952"/>
          </a:xfrm>
          <a:prstGeom prst="rect">
            <a:avLst/>
          </a:prstGeom>
        </p:spPr>
      </p:pic>
      <p:pic>
        <p:nvPicPr>
          <p:cNvPr id="15" name="Рисунок 14" descr="3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867238" y="4107467"/>
            <a:ext cx="3517325" cy="263799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3903" y="1110515"/>
            <a:ext cx="3791998" cy="285515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140" y="1106857"/>
            <a:ext cx="2123173" cy="28198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620688"/>
            <a:ext cx="8229600" cy="17619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3300"/>
                </a:solidFill>
                <a:latin typeface="Comic Sans MS" pitchFamily="66" charset="0"/>
              </a:rPr>
              <a:t>Экскурсия на пищеблок и магазин</a:t>
            </a:r>
            <a:endParaRPr lang="ru-RU" b="1" dirty="0">
              <a:solidFill>
                <a:srgbClr val="003300"/>
              </a:solidFill>
              <a:latin typeface="Comic Sans MS" pitchFamily="66" charset="0"/>
            </a:endParaRPr>
          </a:p>
        </p:txBody>
      </p:sp>
      <p:pic>
        <p:nvPicPr>
          <p:cNvPr id="4" name="Рисунок 3" descr="1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20072" y="1268760"/>
            <a:ext cx="3692714" cy="2778768"/>
          </a:xfrm>
          <a:prstGeom prst="rect">
            <a:avLst/>
          </a:prstGeom>
        </p:spPr>
      </p:pic>
      <p:pic>
        <p:nvPicPr>
          <p:cNvPr id="5" name="Рисунок 4" descr="1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987824" y="3861048"/>
            <a:ext cx="3836730" cy="2887140"/>
          </a:xfrm>
          <a:prstGeom prst="rect">
            <a:avLst/>
          </a:prstGeom>
        </p:spPr>
      </p:pic>
      <p:pic>
        <p:nvPicPr>
          <p:cNvPr id="3" name="Рисунок 2" descr="1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3820" y="1268760"/>
            <a:ext cx="3791277" cy="28529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solidFill>
                  <a:srgbClr val="003300"/>
                </a:solidFill>
                <a:latin typeface="Comic Sans MS" pitchFamily="66" charset="0"/>
              </a:rPr>
              <a:t>Работа с тетрадями</a:t>
            </a:r>
            <a:endParaRPr lang="ru-RU" b="1" dirty="0">
              <a:solidFill>
                <a:srgbClr val="003300"/>
              </a:solidFill>
              <a:latin typeface="Comic Sans MS" pitchFamily="66" charset="0"/>
            </a:endParaRPr>
          </a:p>
        </p:txBody>
      </p:sp>
      <p:pic>
        <p:nvPicPr>
          <p:cNvPr id="32776" name="Picture 8" descr="J:\Разговор о здоровом питании\Фото\2015 ноябрь (10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-3643362"/>
            <a:ext cx="2611200" cy="1958400"/>
          </a:xfrm>
          <a:prstGeom prst="rect">
            <a:avLst/>
          </a:prstGeom>
          <a:noFill/>
        </p:spPr>
      </p:pic>
      <p:pic>
        <p:nvPicPr>
          <p:cNvPr id="5" name="Рисунок 4" descr="v9Mfa0ZAFJ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50184" y="1196750"/>
            <a:ext cx="3416412" cy="2562309"/>
          </a:xfrm>
          <a:prstGeom prst="rect">
            <a:avLst/>
          </a:prstGeom>
        </p:spPr>
      </p:pic>
      <p:pic>
        <p:nvPicPr>
          <p:cNvPr id="6" name="Рисунок 5" descr="Screenshot_2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766595" y="4029272"/>
            <a:ext cx="1951361" cy="2653500"/>
          </a:xfrm>
          <a:prstGeom prst="rect">
            <a:avLst/>
          </a:prstGeom>
        </p:spPr>
      </p:pic>
      <p:pic>
        <p:nvPicPr>
          <p:cNvPr id="9" name="Рисунок 8" descr="slide-2.jpg"/>
          <p:cNvPicPr>
            <a:picLocks noChangeAspect="1"/>
          </p:cNvPicPr>
          <p:nvPr/>
        </p:nvPicPr>
        <p:blipFill>
          <a:blip r:embed="rId6" cstate="print"/>
          <a:srcRect l="51910" t="43345" r="23866" b="7519"/>
          <a:stretch>
            <a:fillRect/>
          </a:stretch>
        </p:blipFill>
        <p:spPr>
          <a:xfrm rot="730395">
            <a:off x="7081009" y="1205055"/>
            <a:ext cx="1747586" cy="2658521"/>
          </a:xfrm>
          <a:prstGeom prst="rect">
            <a:avLst/>
          </a:prstGeom>
        </p:spPr>
      </p:pic>
      <p:pic>
        <p:nvPicPr>
          <p:cNvPr id="11" name="Рисунок 10" descr="slide-2.jpg"/>
          <p:cNvPicPr>
            <a:picLocks noChangeAspect="1"/>
          </p:cNvPicPr>
          <p:nvPr/>
        </p:nvPicPr>
        <p:blipFill>
          <a:blip r:embed="rId6" cstate="print"/>
          <a:srcRect t="45386" r="47693" b="2320"/>
          <a:stretch>
            <a:fillRect/>
          </a:stretch>
        </p:blipFill>
        <p:spPr>
          <a:xfrm rot="20756179">
            <a:off x="222759" y="1494499"/>
            <a:ext cx="2926572" cy="219438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486" y="3687411"/>
            <a:ext cx="2642612" cy="313122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3842391"/>
            <a:ext cx="2138640" cy="28403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Screenshot_1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32373" y="1412776"/>
            <a:ext cx="2874320" cy="21602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3300"/>
                </a:solidFill>
                <a:latin typeface="Comic Sans MS" pitchFamily="66" charset="0"/>
              </a:rPr>
              <a:t>Информационно-коммуникативные технологии</a:t>
            </a:r>
            <a:endParaRPr lang="ru-RU" b="1" dirty="0">
              <a:solidFill>
                <a:srgbClr val="003300"/>
              </a:solidFill>
              <a:latin typeface="Comic Sans MS" pitchFamily="66" charset="0"/>
            </a:endParaRPr>
          </a:p>
        </p:txBody>
      </p:sp>
      <p:pic>
        <p:nvPicPr>
          <p:cNvPr id="8" name="Рисунок 7" descr="IMG_20191001_162246.jpg"/>
          <p:cNvPicPr>
            <a:picLocks noChangeAspect="1"/>
          </p:cNvPicPr>
          <p:nvPr/>
        </p:nvPicPr>
        <p:blipFill>
          <a:blip r:embed="rId4" cstate="print"/>
          <a:srcRect t="16260"/>
          <a:stretch>
            <a:fillRect/>
          </a:stretch>
        </p:blipFill>
        <p:spPr>
          <a:xfrm>
            <a:off x="3131840" y="1916832"/>
            <a:ext cx="2952328" cy="18542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Рисунок 9" descr="Screenshot_3.jpg">
            <a:hlinkClick r:id="rId5" action="ppaction://hlinkpres?slideindex=1&amp;slidetitle="/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4005064"/>
            <a:ext cx="3312368" cy="248975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1" name="Рисунок 10" descr="Screenshot_4.jpg">
            <a:hlinkClick r:id="rId7" action="ppaction://hlinkpres?slideindex=1&amp;slidetitle="/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987824" y="4077072"/>
            <a:ext cx="3354033" cy="252028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4" name="Рисунок 13" descr="Screenshot_7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07504" y="1412776"/>
            <a:ext cx="2914009" cy="21827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6" name="Прямоугольник 15"/>
          <p:cNvSpPr/>
          <p:nvPr/>
        </p:nvSpPr>
        <p:spPr>
          <a:xfrm>
            <a:off x="1907704" y="1196752"/>
            <a:ext cx="54006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Презентации</a:t>
            </a:r>
            <a:endParaRPr lang="ru-RU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295114" y="3284983"/>
            <a:ext cx="655378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Интерактивные игры</a:t>
            </a:r>
            <a:endParaRPr lang="ru-RU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8" name="Рисунок 17" descr="Screenshot_17.jpg">
            <a:hlinkClick r:id="rId10" action="ppaction://hlinkpres?slideindex=1&amp;slidetitle="/>
          </p:cNvPr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6012160" y="4149080"/>
            <a:ext cx="3131840" cy="235825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000372"/>
            <a:ext cx="7358114" cy="939784"/>
          </a:xfrm>
          <a:prstGeom prst="roundRect">
            <a:avLst/>
          </a:prstGeom>
          <a:solidFill>
            <a:srgbClr val="99FF33"/>
          </a:solidFill>
          <a:effectLst>
            <a:glow rad="139700">
              <a:schemeClr val="accent6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hardEdge"/>
          </a:sp3d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Comic Sans MS" pitchFamily="66" charset="0"/>
              </a:rPr>
              <a:t>Образовательная деятельность в режимных моментах</a:t>
            </a:r>
            <a:endParaRPr lang="ru-RU" sz="32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357158" y="357166"/>
            <a:ext cx="2143140" cy="857256"/>
          </a:xfrm>
          <a:prstGeom prst="round2DiagRect">
            <a:avLst/>
          </a:prstGeom>
          <a:solidFill>
            <a:srgbClr val="99FF66"/>
          </a:solid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Прием пищи</a:t>
            </a:r>
            <a:endParaRPr lang="ru-RU" sz="2000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3286116" y="1214422"/>
            <a:ext cx="2214578" cy="1000132"/>
          </a:xfrm>
          <a:prstGeom prst="round2DiagRect">
            <a:avLst/>
          </a:prstGeom>
          <a:solidFill>
            <a:srgbClr val="99FF66"/>
          </a:solid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Дежурство</a:t>
            </a:r>
            <a:endParaRPr lang="ru-RU" sz="2000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142976" y="4857760"/>
            <a:ext cx="2357454" cy="1143008"/>
          </a:xfrm>
          <a:prstGeom prst="round2DiagRect">
            <a:avLst/>
          </a:prstGeom>
          <a:solidFill>
            <a:srgbClr val="99FF66"/>
          </a:solid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Трудовая деятельность</a:t>
            </a:r>
          </a:p>
          <a:p>
            <a:pPr algn="ctr"/>
            <a:r>
              <a:rPr lang="ru-RU" sz="2000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на огороде</a:t>
            </a:r>
            <a:endParaRPr lang="ru-RU" sz="2000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6286512" y="357166"/>
            <a:ext cx="2071670" cy="928694"/>
          </a:xfrm>
          <a:prstGeom prst="round2DiagRect">
            <a:avLst/>
          </a:prstGeom>
          <a:solidFill>
            <a:srgbClr val="99FF66"/>
          </a:solid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Дидактические игры</a:t>
            </a:r>
            <a:endParaRPr lang="ru-RU" sz="2000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Прямоугольник с двумя скругленными противолежащими углами 14"/>
          <p:cNvSpPr/>
          <p:nvPr/>
        </p:nvSpPr>
        <p:spPr>
          <a:xfrm>
            <a:off x="5357818" y="4786322"/>
            <a:ext cx="2214578" cy="1000132"/>
          </a:xfrm>
          <a:prstGeom prst="round2DiagRect">
            <a:avLst/>
          </a:prstGeom>
          <a:solidFill>
            <a:srgbClr val="99FF66"/>
          </a:solid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Чтение художественной литературы</a:t>
            </a:r>
            <a:endParaRPr lang="ru-RU" sz="2000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7" name="Прямая со стрелкой 16"/>
          <p:cNvCxnSpPr/>
          <p:nvPr/>
        </p:nvCxnSpPr>
        <p:spPr>
          <a:xfrm rot="16200000" flipV="1">
            <a:off x="1500166" y="1357298"/>
            <a:ext cx="1643074" cy="150019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endCxn id="6" idx="1"/>
          </p:cNvCxnSpPr>
          <p:nvPr/>
        </p:nvCxnSpPr>
        <p:spPr>
          <a:xfrm rot="16200000" flipV="1">
            <a:off x="4018356" y="2589603"/>
            <a:ext cx="785818" cy="3571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endCxn id="8" idx="1"/>
          </p:cNvCxnSpPr>
          <p:nvPr/>
        </p:nvCxnSpPr>
        <p:spPr>
          <a:xfrm rot="5400000" flipH="1" flipV="1">
            <a:off x="5804297" y="1339447"/>
            <a:ext cx="1571636" cy="146446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endCxn id="15" idx="3"/>
          </p:cNvCxnSpPr>
          <p:nvPr/>
        </p:nvCxnSpPr>
        <p:spPr>
          <a:xfrm>
            <a:off x="5143504" y="4000504"/>
            <a:ext cx="1321603" cy="7858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endCxn id="7" idx="3"/>
          </p:cNvCxnSpPr>
          <p:nvPr/>
        </p:nvCxnSpPr>
        <p:spPr>
          <a:xfrm rot="10800000" flipV="1">
            <a:off x="2321704" y="4000506"/>
            <a:ext cx="964413" cy="85725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6" grpId="0" animBg="1"/>
      <p:bldP spid="7" grpId="0" animBg="1"/>
      <p:bldP spid="8" grpId="0" animBg="1"/>
      <p:bldP spid="1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42910" y="214290"/>
            <a:ext cx="8015286" cy="928694"/>
          </a:xfrm>
          <a:prstGeom prst="round2DiagRect">
            <a:avLst/>
          </a:prstGeom>
          <a:solidFill>
            <a:srgbClr val="99FF66"/>
          </a:solid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000099"/>
                </a:solidFill>
                <a:latin typeface="Comic Sans MS" pitchFamily="66" charset="0"/>
                <a:cs typeface="Arial" pitchFamily="34" charset="0"/>
              </a:rPr>
              <a:t>Прием пищи</a:t>
            </a:r>
            <a:endParaRPr lang="ru-RU" sz="3200" b="1" dirty="0">
              <a:solidFill>
                <a:srgbClr val="000099"/>
              </a:solidFill>
              <a:latin typeface="Comic Sans MS" pitchFamily="66" charset="0"/>
              <a:cs typeface="Arial" pitchFamily="34" charset="0"/>
            </a:endParaRPr>
          </a:p>
        </p:txBody>
      </p:sp>
      <p:pic>
        <p:nvPicPr>
          <p:cNvPr id="6" name="Рисунок 5" descr="8.jpg"/>
          <p:cNvPicPr>
            <a:picLocks noChangeAspect="1"/>
          </p:cNvPicPr>
          <p:nvPr/>
        </p:nvPicPr>
        <p:blipFill rotWithShape="1">
          <a:blip r:embed="rId3" cstate="print"/>
          <a:srcRect b="11187"/>
          <a:stretch/>
        </p:blipFill>
        <p:spPr>
          <a:xfrm>
            <a:off x="260308" y="103899"/>
            <a:ext cx="2668277" cy="31498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561861" y="26965"/>
            <a:ext cx="2507778" cy="3333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308" y="3381298"/>
            <a:ext cx="4085319" cy="330265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9014" y="3412308"/>
            <a:ext cx="4222972" cy="317964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4514" y="940382"/>
            <a:ext cx="3429000" cy="24288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prstGeom prst="round2DiagRect">
            <a:avLst/>
          </a:prstGeom>
          <a:solidFill>
            <a:srgbClr val="99FF66"/>
          </a:solid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l"/>
            <a:r>
              <a:rPr lang="ru-RU" sz="3600" b="1" dirty="0" smtClean="0">
                <a:solidFill>
                  <a:srgbClr val="000099"/>
                </a:solidFill>
                <a:latin typeface="Comic Sans MS" pitchFamily="66" charset="0"/>
                <a:cs typeface="Arial" pitchFamily="34" charset="0"/>
              </a:rPr>
              <a:t>Дежурство</a:t>
            </a:r>
            <a:endParaRPr lang="ru-RU" sz="3600" b="1" dirty="0">
              <a:solidFill>
                <a:srgbClr val="000099"/>
              </a:solidFill>
              <a:latin typeface="Comic Sans MS" pitchFamily="66" charset="0"/>
              <a:cs typeface="Arial" pitchFamily="34" charset="0"/>
            </a:endParaRPr>
          </a:p>
        </p:txBody>
      </p:sp>
      <p:pic>
        <p:nvPicPr>
          <p:cNvPr id="3074" name="Picture 2" descr="H:\Разговор о здоровом питании\Фото\DSCN023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999392"/>
            <a:ext cx="3672408" cy="2754618"/>
          </a:xfrm>
          <a:prstGeom prst="rect">
            <a:avLst/>
          </a:prstGeom>
          <a:noFill/>
        </p:spPr>
      </p:pic>
      <p:pic>
        <p:nvPicPr>
          <p:cNvPr id="3076" name="Picture 4" descr="H:\Разговор о здоровом питании\P105083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58775" y="3796777"/>
            <a:ext cx="3936437" cy="2952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152053"/>
            <a:ext cx="3774087" cy="28305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116632"/>
            <a:ext cx="2581796" cy="34423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prstGeom prst="round2DiagRect">
            <a:avLst/>
          </a:prstGeom>
          <a:solidFill>
            <a:srgbClr val="99FF66"/>
          </a:solid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000099"/>
                </a:solidFill>
                <a:latin typeface="Comic Sans MS" pitchFamily="66" charset="0"/>
                <a:cs typeface="Arial" pitchFamily="34" charset="0"/>
              </a:rPr>
              <a:t>Дидактические игры</a:t>
            </a:r>
            <a:endParaRPr lang="ru-RU" sz="2800" b="1" dirty="0">
              <a:solidFill>
                <a:srgbClr val="000099"/>
              </a:solidFill>
              <a:latin typeface="Comic Sans MS" pitchFamily="66" charset="0"/>
              <a:cs typeface="Arial" pitchFamily="34" charset="0"/>
            </a:endParaRPr>
          </a:p>
        </p:txBody>
      </p:sp>
      <p:pic>
        <p:nvPicPr>
          <p:cNvPr id="9" name="Рисунок 8" descr="IMG_20191001_1607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72200" y="116632"/>
            <a:ext cx="2592288" cy="3456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IMG-20191021-WA0030.jpg"/>
          <p:cNvPicPr>
            <a:picLocks noChangeAspect="1"/>
          </p:cNvPicPr>
          <p:nvPr/>
        </p:nvPicPr>
        <p:blipFill>
          <a:blip r:embed="rId4" cstate="print"/>
          <a:srcRect b="20201"/>
          <a:stretch>
            <a:fillRect/>
          </a:stretch>
        </p:blipFill>
        <p:spPr>
          <a:xfrm>
            <a:off x="3419872" y="1124743"/>
            <a:ext cx="2016224" cy="28603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 descr="IMG_20191001_16080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9512" y="116632"/>
            <a:ext cx="2571750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IMG_20191001_16123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555776" y="4149080"/>
            <a:ext cx="3275856" cy="2456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 descr="IMG_20191001_160950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868144" y="3717032"/>
            <a:ext cx="3275856" cy="2456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 descr="IMG_20191004_091652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79512" y="3645024"/>
            <a:ext cx="2193708" cy="29249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prstGeom prst="round2DiagRect">
            <a:avLst/>
          </a:prstGeom>
          <a:solidFill>
            <a:srgbClr val="99FF66"/>
          </a:solid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000099"/>
                </a:solidFill>
                <a:latin typeface="Comic Sans MS" pitchFamily="66" charset="0"/>
                <a:cs typeface="Arial" pitchFamily="34" charset="0"/>
              </a:rPr>
              <a:t>Чтение художественной литературы</a:t>
            </a:r>
            <a:endParaRPr lang="ru-RU" sz="2800" b="1" dirty="0">
              <a:solidFill>
                <a:srgbClr val="000099"/>
              </a:solidFill>
              <a:latin typeface="Comic Sans MS" pitchFamily="66" charset="0"/>
              <a:cs typeface="Arial" pitchFamily="34" charset="0"/>
            </a:endParaRPr>
          </a:p>
        </p:txBody>
      </p:sp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457200" y="1803542"/>
            <a:ext cx="598700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 action="ppaction://hlinkfile"/>
              </a:rPr>
              <a:t>РАССКАЗЫ И СКАЗКИ</a:t>
            </a:r>
            <a:r>
              <a:rPr lang="ru-RU" sz="600" dirty="0" smtClean="0">
                <a:latin typeface="Arial" pitchFamily="34" charset="0"/>
                <a:cs typeface="Arial" pitchFamily="34" charset="0"/>
                <a:hlinkClick r:id="rId3" action="ppaction://hlinkfile"/>
              </a:rPr>
              <a:t>   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 action="ppaction://hlinkfile"/>
              </a:rPr>
              <a:t>О</a:t>
            </a:r>
            <a:r>
              <a:rPr kumimoji="0" lang="ru-RU" sz="1800" b="1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 action="ppaction://hlinkfile"/>
              </a:rPr>
              <a:t> 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 action="ppaction://hlinkfile"/>
              </a:rPr>
              <a:t>ПРАВИЛЬНОМ ПИТАНИИ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для детей дошкольного возраста (Н. Ю. Чуприна)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 descr="Screenshot_12.jpg">
            <a:hlinkClick r:id="rId4" action="ppaction://hlinkfile"/>
          </p:cNvPr>
          <p:cNvPicPr>
            <a:picLocks noChangeAspect="1"/>
          </p:cNvPicPr>
          <p:nvPr/>
        </p:nvPicPr>
        <p:blipFill>
          <a:blip r:embed="rId5" cstate="print"/>
          <a:srcRect l="13921" r="9512" b="6830"/>
          <a:stretch>
            <a:fillRect/>
          </a:stretch>
        </p:blipFill>
        <p:spPr>
          <a:xfrm>
            <a:off x="6611415" y="1802433"/>
            <a:ext cx="2376264" cy="30243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000099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9" name="Прямоугольник 8"/>
          <p:cNvSpPr/>
          <p:nvPr/>
        </p:nvSpPr>
        <p:spPr>
          <a:xfrm>
            <a:off x="395536" y="3429000"/>
            <a:ext cx="49685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hlinkClick r:id="rId6" action="ppaction://hlinkfile"/>
              </a:rPr>
              <a:t>«</a:t>
            </a:r>
            <a:r>
              <a:rPr lang="ru-RU" sz="2400" dirty="0" err="1" smtClean="0">
                <a:hlinkClick r:id="rId6" action="ppaction://hlinkfile"/>
              </a:rPr>
              <a:t>Kак</a:t>
            </a:r>
            <a:r>
              <a:rPr lang="ru-RU" sz="2400" dirty="0" smtClean="0">
                <a:hlinkClick r:id="rId6" action="ppaction://hlinkfile"/>
              </a:rPr>
              <a:t> правильно питаться?» Правильное питание для детей.</a:t>
            </a:r>
          </a:p>
          <a:p>
            <a:endParaRPr lang="ru-RU" sz="2400" dirty="0">
              <a:hlinkClick r:id="rId6" action="ppaction://hlinkfile"/>
            </a:endParaRPr>
          </a:p>
          <a:p>
            <a:r>
              <a:rPr lang="ru-RU" sz="2400" dirty="0" smtClean="0">
                <a:hlinkClick r:id="rId6" action="ppaction://hlinkfile"/>
              </a:rPr>
              <a:t> </a:t>
            </a:r>
            <a:endParaRPr lang="ru-RU" sz="2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39552" y="2780928"/>
            <a:ext cx="620178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Мультфильмы: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95536" y="5061957"/>
            <a:ext cx="64792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hlinkClick r:id="rId7" action="ppaction://hlinkfile"/>
              </a:rPr>
              <a:t>«Правильное питание» Презентация для детей</a:t>
            </a:r>
            <a:endParaRPr lang="ru-RU" sz="24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95536" y="4365104"/>
            <a:ext cx="57313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hlinkClick r:id="rId8" action="ppaction://hlinkfile"/>
              </a:rPr>
              <a:t>«Привычки здорового питания»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0099"/>
                </a:solidFill>
                <a:latin typeface="Comic Sans MS" pitchFamily="66" charset="0"/>
              </a:rPr>
              <a:t>Актуальность</a:t>
            </a:r>
            <a:endParaRPr lang="ru-RU" sz="4000" b="1" dirty="0">
              <a:solidFill>
                <a:srgbClr val="000099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052736"/>
            <a:ext cx="8358246" cy="5400600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000099"/>
                </a:solidFill>
                <a:latin typeface="+mj-lt"/>
              </a:rPr>
              <a:t>В настоящее время возросла актуальность здорового образа жизни.</a:t>
            </a:r>
          </a:p>
          <a:p>
            <a:r>
              <a:rPr lang="ru-RU" sz="2800" dirty="0" smtClean="0">
                <a:solidFill>
                  <a:srgbClr val="000099"/>
                </a:solidFill>
                <a:latin typeface="+mj-lt"/>
                <a:cs typeface="Times New Roman" pitchFamily="18" charset="0"/>
              </a:rPr>
              <a:t>Не </a:t>
            </a:r>
            <a:r>
              <a:rPr lang="ru-RU" sz="2800" dirty="0" err="1" smtClean="0">
                <a:solidFill>
                  <a:srgbClr val="000099"/>
                </a:solidFill>
                <a:latin typeface="+mj-lt"/>
                <a:cs typeface="Times New Roman" pitchFamily="18" charset="0"/>
              </a:rPr>
              <a:t>сформированность</a:t>
            </a:r>
            <a:r>
              <a:rPr lang="ru-RU" sz="2800" dirty="0" smtClean="0">
                <a:solidFill>
                  <a:srgbClr val="000099"/>
                </a:solidFill>
                <a:latin typeface="+mj-lt"/>
                <a:cs typeface="Times New Roman" pitchFamily="18" charset="0"/>
              </a:rPr>
              <a:t> модели пищевого поведения и культуры питания у детей дошкольного возраста</a:t>
            </a:r>
            <a:endParaRPr lang="ru-RU" sz="2800" dirty="0" smtClean="0">
              <a:solidFill>
                <a:srgbClr val="000099"/>
              </a:solidFill>
              <a:latin typeface="+mj-lt"/>
            </a:endParaRPr>
          </a:p>
          <a:p>
            <a:r>
              <a:rPr lang="ru-RU" sz="2800" dirty="0" smtClean="0">
                <a:solidFill>
                  <a:srgbClr val="000099"/>
                </a:solidFill>
                <a:latin typeface="+mj-lt"/>
              </a:rPr>
              <a:t> Существует проблема правильного питания в семье</a:t>
            </a:r>
          </a:p>
          <a:p>
            <a:r>
              <a:rPr lang="ru-RU" sz="2800" dirty="0" smtClean="0">
                <a:solidFill>
                  <a:srgbClr val="000099"/>
                </a:solidFill>
                <a:latin typeface="+mj-lt"/>
              </a:rPr>
              <a:t>Дети не могут самостоятельно оценить полезность здоровой пищи.</a:t>
            </a:r>
          </a:p>
          <a:p>
            <a:r>
              <a:rPr lang="ru-RU" sz="2800" dirty="0" smtClean="0">
                <a:solidFill>
                  <a:srgbClr val="000099"/>
                </a:solidFill>
                <a:latin typeface="+mj-lt"/>
              </a:rPr>
              <a:t>Дети не привыкшие к здоровой пище отказываются в детском саду от овощных блюд, кисломолочной продукции, рыбы, запеканок</a:t>
            </a:r>
            <a:r>
              <a:rPr lang="ru-RU" sz="2800" dirty="0" smtClean="0">
                <a:solidFill>
                  <a:srgbClr val="000099"/>
                </a:solidFill>
              </a:rPr>
              <a:t>.</a:t>
            </a:r>
          </a:p>
          <a:p>
            <a:endParaRPr lang="ru-RU" sz="2800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2636912"/>
            <a:ext cx="853418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мф Привычки здорового питания--online-audio-convert.com avi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68341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207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prstGeom prst="round2DiagRect">
            <a:avLst/>
          </a:prstGeom>
          <a:solidFill>
            <a:srgbClr val="99FF66"/>
          </a:solid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000099"/>
                </a:solidFill>
                <a:latin typeface="Comic Sans MS" pitchFamily="66" charset="0"/>
                <a:cs typeface="Arial" pitchFamily="34" charset="0"/>
              </a:rPr>
              <a:t>Трудовая деятельность</a:t>
            </a:r>
          </a:p>
          <a:p>
            <a:pPr algn="ctr"/>
            <a:r>
              <a:rPr lang="ru-RU" sz="2800" b="1" dirty="0" smtClean="0">
                <a:solidFill>
                  <a:srgbClr val="000099"/>
                </a:solidFill>
                <a:latin typeface="Comic Sans MS" pitchFamily="66" charset="0"/>
                <a:cs typeface="Arial" pitchFamily="34" charset="0"/>
              </a:rPr>
              <a:t>на огороде</a:t>
            </a:r>
            <a:endParaRPr lang="ru-RU" sz="2800" b="1" dirty="0">
              <a:solidFill>
                <a:srgbClr val="000099"/>
              </a:solidFill>
              <a:latin typeface="Comic Sans MS" pitchFamily="66" charset="0"/>
              <a:cs typeface="Arial" pitchFamily="34" charset="0"/>
            </a:endParaRPr>
          </a:p>
        </p:txBody>
      </p:sp>
      <p:pic>
        <p:nvPicPr>
          <p:cNvPr id="3" name="Рисунок 2" descr="index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99792" y="1412776"/>
            <a:ext cx="2901573" cy="2182980"/>
          </a:xfrm>
          <a:prstGeom prst="rect">
            <a:avLst/>
          </a:prstGeom>
        </p:spPr>
      </p:pic>
      <p:pic>
        <p:nvPicPr>
          <p:cNvPr id="4" name="Рисунок 3" descr="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84168" y="1412776"/>
            <a:ext cx="2867811" cy="2150858"/>
          </a:xfrm>
          <a:prstGeom prst="rect">
            <a:avLst/>
          </a:prstGeom>
        </p:spPr>
      </p:pic>
      <p:pic>
        <p:nvPicPr>
          <p:cNvPr id="6" name="Рисунок 5" descr="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7504" y="260648"/>
            <a:ext cx="2363762" cy="3141865"/>
          </a:xfrm>
          <a:prstGeom prst="rect">
            <a:avLst/>
          </a:prstGeom>
        </p:spPr>
      </p:pic>
      <p:pic>
        <p:nvPicPr>
          <p:cNvPr id="7" name="Рисунок 6" descr="4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699792" y="4077072"/>
            <a:ext cx="3026372" cy="2276872"/>
          </a:xfrm>
          <a:prstGeom prst="rect">
            <a:avLst/>
          </a:prstGeom>
        </p:spPr>
      </p:pic>
      <p:pic>
        <p:nvPicPr>
          <p:cNvPr id="8" name="Рисунок 7" descr="2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79512" y="3573016"/>
            <a:ext cx="2363762" cy="3141864"/>
          </a:xfrm>
          <a:prstGeom prst="rect">
            <a:avLst/>
          </a:prstGeom>
        </p:spPr>
      </p:pic>
      <p:pic>
        <p:nvPicPr>
          <p:cNvPr id="9" name="Рисунок 8" descr="5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940152" y="4077072"/>
            <a:ext cx="3035830" cy="22768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IMG_20191011_155550.jpg"/>
          <p:cNvPicPr>
            <a:picLocks noChangeAspect="1"/>
          </p:cNvPicPr>
          <p:nvPr/>
        </p:nvPicPr>
        <p:blipFill>
          <a:blip r:embed="rId3" cstate="print"/>
          <a:srcRect t="19115"/>
          <a:stretch>
            <a:fillRect/>
          </a:stretch>
        </p:blipFill>
        <p:spPr>
          <a:xfrm>
            <a:off x="4734304" y="4142099"/>
            <a:ext cx="2372831" cy="25590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" name="Рисунок 13" descr="IMG_20191001_161218.jpg"/>
          <p:cNvPicPr>
            <a:picLocks noChangeAspect="1"/>
          </p:cNvPicPr>
          <p:nvPr/>
        </p:nvPicPr>
        <p:blipFill rotWithShape="1">
          <a:blip r:embed="rId4" cstate="print"/>
          <a:srcRect l="6953" r="3573"/>
          <a:stretch/>
        </p:blipFill>
        <p:spPr>
          <a:xfrm>
            <a:off x="35496" y="3503155"/>
            <a:ext cx="2438294" cy="20438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  <a:prstGeom prst="roundRect">
            <a:avLst/>
          </a:prstGeom>
          <a:solidFill>
            <a:srgbClr val="99FF33"/>
          </a:solidFill>
          <a:effectLst>
            <a:glow rad="139700">
              <a:schemeClr val="accent6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hardEdge"/>
          </a:sp3d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Comic Sans MS" pitchFamily="66" charset="0"/>
              </a:rPr>
              <a:t>Самостоятельная деятельность детей</a:t>
            </a:r>
            <a:endParaRPr lang="ru-RU" sz="32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357158" y="2428868"/>
            <a:ext cx="3143272" cy="1143008"/>
          </a:xfrm>
          <a:prstGeom prst="round2DiagRect">
            <a:avLst/>
          </a:prstGeom>
          <a:solidFill>
            <a:srgbClr val="99FF66"/>
          </a:solid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Дидактические и настольно-печатные игры</a:t>
            </a:r>
            <a:endParaRPr lang="ru-RU" sz="2000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3248970" y="2924944"/>
            <a:ext cx="2608913" cy="1224136"/>
          </a:xfrm>
          <a:prstGeom prst="round2DiagRect">
            <a:avLst/>
          </a:prstGeom>
          <a:solidFill>
            <a:srgbClr val="99FF66"/>
          </a:solid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Сюжетно-ролевые игры (семья, кафе, магазин)</a:t>
            </a:r>
            <a:endParaRPr lang="ru-RU" sz="2000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5643570" y="2500306"/>
            <a:ext cx="3143272" cy="1143008"/>
          </a:xfrm>
          <a:prstGeom prst="round2DiagRect">
            <a:avLst/>
          </a:prstGeom>
          <a:solidFill>
            <a:srgbClr val="99FF66"/>
          </a:solid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Подвижные игры</a:t>
            </a:r>
            <a:endParaRPr lang="ru-RU" sz="2000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0" name="Прямая со стрелкой 9"/>
          <p:cNvCxnSpPr>
            <a:endCxn id="4" idx="3"/>
          </p:cNvCxnSpPr>
          <p:nvPr/>
        </p:nvCxnSpPr>
        <p:spPr>
          <a:xfrm rot="5400000">
            <a:off x="1928794" y="1214422"/>
            <a:ext cx="1214446" cy="1214446"/>
          </a:xfrm>
          <a:prstGeom prst="straightConnector1">
            <a:avLst/>
          </a:prstGeom>
          <a:ln w="28575">
            <a:solidFill>
              <a:srgbClr val="0000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>
            <a:endCxn id="6" idx="3"/>
          </p:cNvCxnSpPr>
          <p:nvPr/>
        </p:nvCxnSpPr>
        <p:spPr>
          <a:xfrm>
            <a:off x="4429918" y="1286654"/>
            <a:ext cx="123509" cy="1638290"/>
          </a:xfrm>
          <a:prstGeom prst="straightConnector1">
            <a:avLst/>
          </a:prstGeom>
          <a:ln w="28575">
            <a:solidFill>
              <a:srgbClr val="0000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endCxn id="7" idx="3"/>
          </p:cNvCxnSpPr>
          <p:nvPr/>
        </p:nvCxnSpPr>
        <p:spPr>
          <a:xfrm rot="16200000" flipH="1">
            <a:off x="6143636" y="1428736"/>
            <a:ext cx="1214446" cy="928694"/>
          </a:xfrm>
          <a:prstGeom prst="straightConnector1">
            <a:avLst/>
          </a:prstGeom>
          <a:ln w="28575">
            <a:solidFill>
              <a:srgbClr val="0000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7449"/>
          <a:stretch/>
        </p:blipFill>
        <p:spPr>
          <a:xfrm>
            <a:off x="2609700" y="4139437"/>
            <a:ext cx="2082375" cy="25616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6" name="Рисунок 15" descr="IMG_3806.JPG"/>
          <p:cNvPicPr>
            <a:picLocks noChangeAspect="1"/>
          </p:cNvPicPr>
          <p:nvPr/>
        </p:nvPicPr>
        <p:blipFill rotWithShape="1">
          <a:blip r:embed="rId6" cstate="print"/>
          <a:srcRect l="26614" t="18777" r="12629" b="29090"/>
          <a:stretch/>
        </p:blipFill>
        <p:spPr>
          <a:xfrm rot="5400000">
            <a:off x="6686414" y="3915086"/>
            <a:ext cx="2929644" cy="18853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H:\Разговор о здоровом питании\Фото\DSCN025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4077072"/>
            <a:ext cx="3354166" cy="251591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FFCC99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51207" name="Picture 7" descr="H:\Разговор о здоровом питании\Фото\DSCN024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808" y="1916832"/>
            <a:ext cx="3071993" cy="2304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51208" name="Picture 8" descr="H:\Разговор о здоровом питании\Фото\DSCN024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36096" y="4005064"/>
            <a:ext cx="3498182" cy="262393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FFCC99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  <a:solidFill>
            <a:srgbClr val="99FF66"/>
          </a:solidFill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6600"/>
                </a:solidFill>
                <a:latin typeface="Comic Sans MS" pitchFamily="66" charset="0"/>
              </a:rPr>
              <a:t>Дидактический материал</a:t>
            </a:r>
            <a:endParaRPr lang="ru-RU" sz="3600" b="1" dirty="0">
              <a:solidFill>
                <a:srgbClr val="006600"/>
              </a:solidFill>
              <a:latin typeface="Comic Sans MS" pitchFamily="66" charset="0"/>
            </a:endParaRPr>
          </a:p>
        </p:txBody>
      </p:sp>
      <p:pic>
        <p:nvPicPr>
          <p:cNvPr id="7" name="Содержимое 4" descr="http://www.intelkot.ru/upload/17907.jpg"/>
          <p:cNvPicPr>
            <a:picLocks noGrp="1"/>
          </p:cNvPicPr>
          <p:nvPr>
            <p:ph sz="quarter" idx="1"/>
          </p:nvPr>
        </p:nvPicPr>
        <p:blipFill>
          <a:blip r:embed="rId6" cstate="email"/>
          <a:srcRect/>
          <a:stretch>
            <a:fillRect/>
          </a:stretch>
        </p:blipFill>
        <p:spPr bwMode="auto">
          <a:xfrm rot="20509129">
            <a:off x="230293" y="1234348"/>
            <a:ext cx="2858125" cy="19334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Содержимое 5" descr="http://zsz.pp.ua/wp-content/uploads/2016/01/fae76a6c4d3e1e7bb0915be9e704d0ca.jpg"/>
          <p:cNvPicPr>
            <a:picLocks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814171">
            <a:off x="6024742" y="1220002"/>
            <a:ext cx="2891871" cy="20039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1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H:\Разговор о здоровом питании\Фото\DSCN023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428611"/>
            <a:ext cx="4572000" cy="3429389"/>
          </a:xfrm>
          <a:prstGeom prst="rect">
            <a:avLst/>
          </a:prstGeom>
          <a:noFill/>
        </p:spPr>
      </p:pic>
      <p:pic>
        <p:nvPicPr>
          <p:cNvPr id="5" name="Picture 6" descr="H:\Разговор о здоровом питании\Фото\DSCN024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3786214" cy="2839983"/>
          </a:xfrm>
          <a:prstGeom prst="rect">
            <a:avLst/>
          </a:prstGeom>
          <a:noFill/>
        </p:spPr>
      </p:pic>
      <p:pic>
        <p:nvPicPr>
          <p:cNvPr id="6" name="Picture 15" descr="H:\Разговор о здоровом питании\Фото\DSCN024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48718" y="3786191"/>
            <a:ext cx="4095282" cy="3071810"/>
          </a:xfrm>
          <a:prstGeom prst="rect">
            <a:avLst/>
          </a:prstGeom>
          <a:noFill/>
        </p:spPr>
      </p:pic>
      <p:pic>
        <p:nvPicPr>
          <p:cNvPr id="7" name="Picture 14" descr="H:\Разговор о здоровом питании\Фото\DSCN024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86348" y="0"/>
            <a:ext cx="3857652" cy="2893567"/>
          </a:xfrm>
          <a:prstGeom prst="rect">
            <a:avLst/>
          </a:prstGeom>
          <a:noFill/>
        </p:spPr>
      </p:pic>
      <p:pic>
        <p:nvPicPr>
          <p:cNvPr id="8" name="Picture 10" descr="H:\Разговор о здоровом питании\Фото\DSCN023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71736" y="1563419"/>
            <a:ext cx="3929090" cy="29471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571472" y="285728"/>
            <a:ext cx="8001056" cy="1143008"/>
          </a:xfrm>
          <a:prstGeom prst="round2DiagRect">
            <a:avLst/>
          </a:prstGeom>
          <a:solidFill>
            <a:srgbClr val="99FF66"/>
          </a:solid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0099"/>
                </a:solidFill>
                <a:latin typeface="Comic Sans MS" pitchFamily="66" charset="0"/>
                <a:cs typeface="Arial" pitchFamily="34" charset="0"/>
              </a:rPr>
              <a:t>Дидактические игры</a:t>
            </a:r>
            <a:endParaRPr lang="ru-RU" sz="2800" b="1" dirty="0">
              <a:solidFill>
                <a:srgbClr val="000099"/>
              </a:solidFill>
              <a:latin typeface="Comic Sans MS" pitchFamily="66" charset="0"/>
              <a:cs typeface="Arial" pitchFamily="34" charset="0"/>
            </a:endParaRPr>
          </a:p>
        </p:txBody>
      </p:sp>
      <p:pic>
        <p:nvPicPr>
          <p:cNvPr id="9" name="Рисунок 8" descr="IMG-20191021-WA0032.jpg"/>
          <p:cNvPicPr>
            <a:picLocks noChangeAspect="1"/>
          </p:cNvPicPr>
          <p:nvPr/>
        </p:nvPicPr>
        <p:blipFill>
          <a:blip r:embed="rId3" cstate="print"/>
          <a:srcRect b="5275"/>
          <a:stretch>
            <a:fillRect/>
          </a:stretch>
        </p:blipFill>
        <p:spPr>
          <a:xfrm>
            <a:off x="7020272" y="116632"/>
            <a:ext cx="2009717" cy="3384376"/>
          </a:xfrm>
          <a:prstGeom prst="rect">
            <a:avLst/>
          </a:prstGeom>
        </p:spPr>
      </p:pic>
      <p:pic>
        <p:nvPicPr>
          <p:cNvPr id="10" name="Рисунок 9" descr="IMG_20191001_16095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59832" y="1124744"/>
            <a:ext cx="3035829" cy="2276872"/>
          </a:xfrm>
          <a:prstGeom prst="rect">
            <a:avLst/>
          </a:prstGeom>
        </p:spPr>
      </p:pic>
      <p:pic>
        <p:nvPicPr>
          <p:cNvPr id="11" name="Рисунок 10" descr="IMG_20191001_16061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3527" y="133222"/>
            <a:ext cx="2322257" cy="3096344"/>
          </a:xfrm>
          <a:prstGeom prst="rect">
            <a:avLst/>
          </a:prstGeom>
        </p:spPr>
      </p:pic>
      <p:pic>
        <p:nvPicPr>
          <p:cNvPr id="13" name="Рисунок 12" descr="2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292080" y="3645024"/>
            <a:ext cx="3648405" cy="2736304"/>
          </a:xfrm>
          <a:prstGeom prst="rect">
            <a:avLst/>
          </a:prstGeom>
        </p:spPr>
      </p:pic>
      <p:pic>
        <p:nvPicPr>
          <p:cNvPr id="21508" name="Picture 4" descr="H:\Разговор о здоровом питании\Фото\DSCN026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7504" y="3645024"/>
            <a:ext cx="3714744" cy="2786374"/>
          </a:xfrm>
          <a:prstGeom prst="rect">
            <a:avLst/>
          </a:prstGeom>
          <a:noFill/>
        </p:spPr>
      </p:pic>
      <p:pic>
        <p:nvPicPr>
          <p:cNvPr id="8" name="Рисунок 7" descr="IMG_20191001_161209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915816" y="3212976"/>
            <a:ext cx="3360373" cy="252028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500"/>
                            </p:stCondLst>
                            <p:childTnLst>
                              <p:par>
                                <p:cTn id="26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00013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6600"/>
                </a:solidFill>
                <a:latin typeface="Comic Sans MS" pitchFamily="66" charset="0"/>
              </a:rPr>
              <a:t>Взаимодействие с социумом</a:t>
            </a:r>
            <a:endParaRPr lang="ru-RU" b="1" dirty="0">
              <a:solidFill>
                <a:srgbClr val="006600"/>
              </a:solidFill>
              <a:latin typeface="Comic Sans MS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1357298"/>
            <a:ext cx="778674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Comic Sans MS" pitchFamily="66" charset="0"/>
              </a:rPr>
              <a:t> 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Comic Sans MS" pitchFamily="66" charset="0"/>
              </a:rPr>
              <a:t> Библиотека им. А.П. Гайдара</a:t>
            </a:r>
            <a:endParaRPr lang="ru-RU" sz="2400" dirty="0">
              <a:latin typeface="Comic Sans MS" pitchFamily="66" charset="0"/>
            </a:endParaRPr>
          </a:p>
        </p:txBody>
      </p:sp>
      <p:pic>
        <p:nvPicPr>
          <p:cNvPr id="5" name="Рисунок 4" descr="e85ebaeb66dffa32c43ea84694d2809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92080" y="3994492"/>
            <a:ext cx="3600400" cy="2710889"/>
          </a:xfrm>
          <a:prstGeom prst="rect">
            <a:avLst/>
          </a:prstGeom>
        </p:spPr>
      </p:pic>
      <p:pic>
        <p:nvPicPr>
          <p:cNvPr id="6" name="Рисунок 5" descr="72053a5bf8c299d2da84243206aa18cb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3528" y="2636912"/>
            <a:ext cx="4399238" cy="3312368"/>
          </a:xfrm>
          <a:prstGeom prst="rect">
            <a:avLst/>
          </a:prstGeom>
        </p:spPr>
      </p:pic>
      <p:pic>
        <p:nvPicPr>
          <p:cNvPr id="7" name="Рисунок 6" descr="e38a6cb815537941c3cf84fc9818751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292080" y="1089164"/>
            <a:ext cx="3585774" cy="26998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Screenshot_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94336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00013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6600"/>
                </a:solidFill>
                <a:latin typeface="Comic Sans MS" pitchFamily="66" charset="0"/>
              </a:rPr>
              <a:t>Работа с родителями</a:t>
            </a:r>
            <a:br>
              <a:rPr lang="ru-RU" b="1" dirty="0" smtClean="0">
                <a:solidFill>
                  <a:srgbClr val="006600"/>
                </a:solidFill>
                <a:latin typeface="Comic Sans MS" pitchFamily="66" charset="0"/>
              </a:rPr>
            </a:br>
            <a:endParaRPr lang="ru-RU" b="1" dirty="0">
              <a:solidFill>
                <a:srgbClr val="006600"/>
              </a:solidFill>
              <a:latin typeface="Comic Sans MS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1357298"/>
            <a:ext cx="7786742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Font typeface="Arial" pitchFamily="34" charset="0"/>
              <a:buChar char="•"/>
            </a:pPr>
            <a:r>
              <a:rPr lang="ru-RU" sz="2400" dirty="0" smtClean="0"/>
              <a:t> Анкетирование родителей «Здоровое питание - здоровый ребенок»</a:t>
            </a:r>
          </a:p>
          <a:p>
            <a:pPr lvl="0">
              <a:buFont typeface="Arial" pitchFamily="34" charset="0"/>
              <a:buChar char="•"/>
            </a:pPr>
            <a:r>
              <a:rPr lang="ru-RU" sz="2400" dirty="0" smtClean="0"/>
              <a:t> </a:t>
            </a:r>
            <a:r>
              <a:rPr lang="ru-RU" sz="2400" dirty="0" smtClean="0">
                <a:hlinkClick r:id="rId3" action="ppaction://hlinkfile"/>
              </a:rPr>
              <a:t>Памятки на сайте ДОУ</a:t>
            </a:r>
            <a:endParaRPr lang="ru-RU" sz="2400" dirty="0" smtClean="0"/>
          </a:p>
          <a:p>
            <a:pPr lvl="0">
              <a:buFont typeface="Arial" pitchFamily="34" charset="0"/>
              <a:buChar char="•"/>
            </a:pPr>
            <a:r>
              <a:rPr lang="ru-RU" sz="2400" dirty="0" smtClean="0"/>
              <a:t> </a:t>
            </a:r>
            <a:r>
              <a:rPr lang="ru-RU" sz="2400" dirty="0" smtClean="0">
                <a:hlinkClick r:id="rId4" action="ppaction://hlinkfile"/>
              </a:rPr>
              <a:t>Буклеты для родителей</a:t>
            </a:r>
            <a:endParaRPr lang="ru-RU" sz="2400" dirty="0" smtClean="0"/>
          </a:p>
          <a:p>
            <a:pPr lvl="0">
              <a:buFont typeface="Arial" pitchFamily="34" charset="0"/>
              <a:buChar char="•"/>
            </a:pPr>
            <a:r>
              <a:rPr lang="ru-RU" sz="2400" dirty="0" smtClean="0"/>
              <a:t> </a:t>
            </a:r>
            <a:r>
              <a:rPr lang="ru-RU" sz="2400" dirty="0" smtClean="0">
                <a:hlinkClick r:id="rId5" action="ppaction://hlinkfile"/>
              </a:rPr>
              <a:t>Консультации о том как сформировать у детей привычки здорового питания</a:t>
            </a:r>
            <a:endParaRPr lang="ru-RU" sz="2400" dirty="0" smtClean="0"/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hlinkClick r:id="rId6" action="ppaction://hlinkpres?slideindex=1&amp;slidetitle="/>
              </a:rPr>
              <a:t>Презентации</a:t>
            </a:r>
            <a:endParaRPr lang="ru-RU" sz="2400" dirty="0" smtClean="0"/>
          </a:p>
          <a:p>
            <a:pPr>
              <a:buFont typeface="Arial" pitchFamily="34" charset="0"/>
              <a:buChar char="•"/>
            </a:pPr>
            <a:r>
              <a:rPr lang="ru-RU" sz="2400" dirty="0">
                <a:hlinkClick r:id="rId7" action="ppaction://hlinkpres?slideindex=1&amp;slidetitle="/>
              </a:rPr>
              <a:t> </a:t>
            </a:r>
            <a:r>
              <a:rPr lang="ru-RU" sz="2400" dirty="0" smtClean="0">
                <a:hlinkClick r:id="rId8" action="ppaction://hlinkpres?slideindex=1&amp;slidetitle="/>
              </a:rPr>
              <a:t>Интерактивные игры</a:t>
            </a:r>
            <a:endParaRPr lang="ru-RU" sz="2400" dirty="0" smtClean="0"/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 Папки - передвижки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 Видео «Всё, что вы хотели знать, но боялись спросить: Почему нужно пить очень много воды?»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 </a:t>
            </a:r>
            <a:r>
              <a:rPr lang="ru-RU" sz="2400" dirty="0" err="1" smtClean="0"/>
              <a:t>Фоточеллендж</a:t>
            </a:r>
            <a:r>
              <a:rPr lang="ru-RU" sz="2400" dirty="0" smtClean="0"/>
              <a:t> «Любимая еда нашей семьи»</a:t>
            </a:r>
          </a:p>
          <a:p>
            <a:pPr lvl="0">
              <a:buFont typeface="Arial" pitchFamily="34" charset="0"/>
              <a:buChar char="•"/>
            </a:pPr>
            <a:r>
              <a:rPr lang="ru-RU" sz="2400" dirty="0" smtClean="0"/>
              <a:t> </a:t>
            </a:r>
            <a:r>
              <a:rPr lang="ru-RU" sz="2400" dirty="0" err="1" smtClean="0"/>
              <a:t>Онлайн</a:t>
            </a:r>
            <a:r>
              <a:rPr lang="ru-RU" sz="2400" dirty="0" smtClean="0"/>
              <a:t> фотоконкурс «Воспитываем здоровых и счастливых»</a:t>
            </a:r>
          </a:p>
          <a:p>
            <a:r>
              <a:rPr lang="ru-RU" sz="2400" dirty="0" smtClean="0"/>
              <a:t> </a:t>
            </a:r>
          </a:p>
          <a:p>
            <a:pPr lvl="0"/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628"/>
          <a:stretch/>
        </p:blipFill>
        <p:spPr>
          <a:xfrm>
            <a:off x="0" y="44624"/>
            <a:ext cx="9132424" cy="7056784"/>
          </a:xfrm>
        </p:spPr>
      </p:pic>
    </p:spTree>
    <p:extLst>
      <p:ext uri="{BB962C8B-B14F-4D97-AF65-F5344CB8AC3E}">
        <p14:creationId xmlns="" xmlns:p14="http://schemas.microsoft.com/office/powerpoint/2010/main" val="3960933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357290" y="1428736"/>
            <a:ext cx="6357982" cy="31393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isometricOffAxis1Right"/>
              <a:lightRig rig="threePt" dir="t"/>
            </a:scene3d>
          </a:bodyPr>
          <a:lstStyle/>
          <a:p>
            <a:pPr algn="ctr"/>
            <a:r>
              <a:rPr lang="ru-RU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CC00"/>
                </a:solidFill>
                <a:effectLst>
                  <a:glow rad="139700">
                    <a:srgbClr val="FFFF00">
                      <a:alpha val="40000"/>
                    </a:srgb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Спасибо</a:t>
            </a:r>
          </a:p>
          <a:p>
            <a:pPr algn="ctr"/>
            <a:r>
              <a:rPr lang="ru-RU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CC00"/>
                </a:solidFill>
                <a:effectLst>
                  <a:glow rad="139700">
                    <a:srgbClr val="FFFF00">
                      <a:alpha val="40000"/>
                    </a:srgb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за</a:t>
            </a:r>
          </a:p>
          <a:p>
            <a:pPr algn="ctr"/>
            <a:r>
              <a:rPr lang="ru-RU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CC00"/>
                </a:solidFill>
                <a:effectLst>
                  <a:glow rad="139700">
                    <a:srgbClr val="FFFF00">
                      <a:alpha val="40000"/>
                    </a:srgb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внимание</a:t>
            </a:r>
            <a:endParaRPr lang="ru-RU" sz="6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CC00"/>
              </a:solidFill>
              <a:effectLst>
                <a:glow rad="139700">
                  <a:srgbClr val="FFFF00">
                    <a:alpha val="40000"/>
                  </a:srgbClr>
                </a:glow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Screenshot_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94336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3300"/>
                </a:solidFill>
                <a:latin typeface="Comic Sans MS" pitchFamily="66" charset="0"/>
              </a:rPr>
              <a:t>Анкетирование родителей</a:t>
            </a:r>
            <a:endParaRPr lang="ru-RU" b="1" dirty="0">
              <a:solidFill>
                <a:srgbClr val="003300"/>
              </a:solidFill>
              <a:latin typeface="Comic Sans MS" pitchFamily="66" charset="0"/>
            </a:endParaRPr>
          </a:p>
        </p:txBody>
      </p:sp>
      <p:pic>
        <p:nvPicPr>
          <p:cNvPr id="32776" name="Picture 8" descr="J:\Разговор о здоровом питании\Фото\2015 ноябрь (10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-3643362"/>
            <a:ext cx="2611200" cy="1958400"/>
          </a:xfrm>
          <a:prstGeom prst="rect">
            <a:avLst/>
          </a:prstGeom>
          <a:noFill/>
        </p:spPr>
      </p:pic>
      <p:pic>
        <p:nvPicPr>
          <p:cNvPr id="5" name="Рисунок 4" descr="Screenshot_1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752" y="78703"/>
            <a:ext cx="9090248" cy="68597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1431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42852"/>
            <a:ext cx="6257940" cy="1060472"/>
          </a:xfrm>
        </p:spPr>
        <p:txBody>
          <a:bodyPr/>
          <a:lstStyle/>
          <a:p>
            <a:pPr algn="l"/>
            <a:r>
              <a:rPr lang="ru-RU" b="1" dirty="0" smtClean="0">
                <a:solidFill>
                  <a:srgbClr val="000099"/>
                </a:solidFill>
                <a:latin typeface="Comic Sans MS" pitchFamily="66" charset="0"/>
              </a:rPr>
              <a:t>Цель работы:</a:t>
            </a:r>
            <a:endParaRPr lang="ru-RU" b="1" dirty="0">
              <a:solidFill>
                <a:srgbClr val="000099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143116"/>
            <a:ext cx="1785950" cy="714380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000099"/>
                </a:solidFill>
                <a:latin typeface="Comic Sans MS" pitchFamily="66" charset="0"/>
              </a:rPr>
              <a:t>Задачи:</a:t>
            </a:r>
            <a:endParaRPr lang="ru-RU" b="1" dirty="0">
              <a:solidFill>
                <a:srgbClr val="000099"/>
              </a:solidFill>
              <a:latin typeface="Comic Sans MS" pitchFamily="66" charset="0"/>
            </a:endParaRPr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214282" y="1000108"/>
            <a:ext cx="857256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Формирование у детей целостного отношения к собственному здоровью, освоению навыков правильного питания, как составной части здорового образа.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33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571472" y="2643182"/>
            <a:ext cx="857252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Помочь понять, что здоровье зависит от правильного питания.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33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Сформировать знания о том, какие продукты полезные, а какие вредные для здоровья, подвести к пониманию, что не все вкусное полезно.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33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0" name="Picture 4" descr="J:\Разговор о здоровом питании\Картинки, к играм\68b27219eb3263194746a7d2639a7def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499"/>
          <a:stretch>
            <a:fillRect/>
          </a:stretch>
        </p:blipFill>
        <p:spPr bwMode="auto">
          <a:xfrm>
            <a:off x="-214346" y="3491593"/>
            <a:ext cx="3071834" cy="3366407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714580" y="3571876"/>
            <a:ext cx="642942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0033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Дать знания о безопасном питании, то есть сформировать осторожное отношение к несвежим и незнакомым продуктам.</a:t>
            </a:r>
            <a:endParaRPr lang="ru-RU" sz="2000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0033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Закрепить навыки санитарно-гигиенических правил при употреблении пищи.</a:t>
            </a:r>
            <a:endParaRPr lang="ru-RU" sz="2000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0033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Развивать у детей творческие способности, их интересы, познавательную деятельность.</a:t>
            </a:r>
            <a:endParaRPr lang="ru-RU" sz="2000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0033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Воспитывать у детей осознанное отношение к своему питанию.</a:t>
            </a:r>
            <a:endParaRPr lang="ru-RU" sz="2000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097" grpId="0"/>
      <p:bldP spid="4098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643998" cy="1082660"/>
          </a:xfrm>
        </p:spPr>
        <p:txBody>
          <a:bodyPr>
            <a:normAutofit fontScale="90000"/>
          </a:bodyPr>
          <a:lstStyle/>
          <a:p>
            <a:r>
              <a:rPr lang="ru-RU" sz="3100" dirty="0" smtClean="0">
                <a:solidFill>
                  <a:srgbClr val="000099"/>
                </a:solidFill>
                <a:latin typeface="Comic Sans MS" pitchFamily="66" charset="0"/>
              </a:rPr>
              <a:t>Программа </a:t>
            </a:r>
            <a:r>
              <a:rPr lang="ru-RU" sz="3100" b="1" dirty="0" smtClean="0">
                <a:solidFill>
                  <a:srgbClr val="000099"/>
                </a:solidFill>
                <a:latin typeface="Comic Sans MS" pitchFamily="66" charset="0"/>
              </a:rPr>
              <a:t>«Разговор о правильном питании»</a:t>
            </a:r>
            <a:r>
              <a:rPr lang="ru-RU" sz="3100" dirty="0" smtClean="0">
                <a:solidFill>
                  <a:srgbClr val="000099"/>
                </a:solidFill>
                <a:latin typeface="Comic Sans MS" pitchFamily="66" charset="0"/>
              </a:rPr>
              <a:t>, </a:t>
            </a:r>
            <a:r>
              <a:rPr lang="ru-RU" dirty="0" smtClean="0">
                <a:solidFill>
                  <a:srgbClr val="000099"/>
                </a:solidFill>
                <a:latin typeface="Comic Sans MS" pitchFamily="66" charset="0"/>
              </a:rPr>
              <a:t/>
            </a:r>
            <a:br>
              <a:rPr lang="ru-RU" dirty="0" smtClean="0">
                <a:solidFill>
                  <a:srgbClr val="000099"/>
                </a:solidFill>
                <a:latin typeface="Comic Sans MS" pitchFamily="66" charset="0"/>
              </a:rPr>
            </a:br>
            <a:r>
              <a:rPr lang="ru-RU" sz="2000" dirty="0" smtClean="0">
                <a:solidFill>
                  <a:srgbClr val="000099"/>
                </a:solidFill>
                <a:latin typeface="Comic Sans MS" pitchFamily="66" charset="0"/>
              </a:rPr>
              <a:t>разработанная, специалистами Института возрастной физиологии Российской академии образования. </a:t>
            </a:r>
            <a:endParaRPr lang="ru-RU" sz="2000" dirty="0">
              <a:solidFill>
                <a:srgbClr val="000099"/>
              </a:solidFill>
              <a:latin typeface="Comic Sans MS" pitchFamily="66" charset="0"/>
            </a:endParaRPr>
          </a:p>
        </p:txBody>
      </p:sp>
      <p:pic>
        <p:nvPicPr>
          <p:cNvPr id="3073" name="Picture 1" descr="H:\DCIM\100NIKON\DSCN028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875434">
            <a:off x="4264050" y="3208958"/>
            <a:ext cx="3402714" cy="2552324"/>
          </a:xfrm>
          <a:prstGeom prst="rect">
            <a:avLst/>
          </a:prstGeom>
          <a:noFill/>
        </p:spPr>
      </p:pic>
      <p:pic>
        <p:nvPicPr>
          <p:cNvPr id="3074" name="Picture 2" descr="H:\DCIM\100NIKON\DSCN0282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 rot="17487598">
            <a:off x="5796481" y="3462192"/>
            <a:ext cx="3254844" cy="2441133"/>
          </a:xfrm>
          <a:prstGeom prst="rect">
            <a:avLst/>
          </a:prstGeom>
          <a:noFill/>
        </p:spPr>
      </p:pic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285720" y="1500174"/>
            <a:ext cx="792961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ru-RU" b="1" dirty="0" smtClean="0">
                <a:solidFill>
                  <a:srgbClr val="0033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омогает познакомить детей с основами рационального питания, как составной части образа жизни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2214554"/>
            <a:ext cx="77153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b="1" dirty="0" smtClean="0">
                <a:solidFill>
                  <a:srgbClr val="0033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В доступной для детей форме обучить их навыкам и принципам правильного питания.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85720" y="292893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b="1" dirty="0" smtClean="0">
                <a:solidFill>
                  <a:srgbClr val="0033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Способствует систематизации работы по  проблеме питания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85720" y="3643314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b="1" dirty="0" smtClean="0">
                <a:solidFill>
                  <a:srgbClr val="0033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Способствует формированию познавательных знаний у детей, их осознанного отношения к питанию, как части культуры питания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57158" y="5143512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b="1" dirty="0" smtClean="0">
                <a:solidFill>
                  <a:srgbClr val="0033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Способствует просвещенности родителей и принятию ими значимости рационального питания не только в детском саду, но и дома</a:t>
            </a:r>
            <a:r>
              <a:rPr lang="ru-RU" dirty="0" smtClean="0">
                <a:solidFill>
                  <a:srgbClr val="0033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lang="ru-RU" dirty="0" smtClean="0">
              <a:solidFill>
                <a:srgbClr val="0033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000"/>
                            </p:stCondLst>
                            <p:childTnLst>
                              <p:par>
                                <p:cTn id="27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8000"/>
                            </p:stCondLst>
                            <p:childTnLst>
                              <p:par>
                                <p:cTn id="3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0"/>
                            </p:stCondLst>
                            <p:childTnLst>
                              <p:par>
                                <p:cTn id="37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075" grpId="0"/>
      <p:bldP spid="7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 descr="J:\Разговор о здоровом питании\Безимени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777162">
            <a:off x="7345356" y="1056621"/>
            <a:ext cx="1570753" cy="22117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22"/>
          </a:xfrm>
          <a:prstGeom prst="roundRect">
            <a:avLst/>
          </a:prstGeom>
          <a:effectLst>
            <a:glow rad="1397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003300"/>
                </a:solidFill>
                <a:latin typeface="Comic Sans MS" pitchFamily="66" charset="0"/>
              </a:rPr>
              <a:t>Методические разработки</a:t>
            </a:r>
            <a:r>
              <a:rPr lang="ru-RU" b="1" dirty="0" smtClean="0">
                <a:solidFill>
                  <a:srgbClr val="003300"/>
                </a:solidFill>
                <a:latin typeface="Comic Sans MS" pitchFamily="66" charset="0"/>
              </a:rPr>
              <a:t/>
            </a:r>
            <a:br>
              <a:rPr lang="ru-RU" b="1" dirty="0" smtClean="0">
                <a:solidFill>
                  <a:srgbClr val="003300"/>
                </a:solidFill>
                <a:latin typeface="Comic Sans MS" pitchFamily="66" charset="0"/>
              </a:rPr>
            </a:br>
            <a:r>
              <a:rPr lang="ru-RU" sz="3100" b="1" dirty="0" smtClean="0">
                <a:solidFill>
                  <a:srgbClr val="003300"/>
                </a:solidFill>
                <a:latin typeface="Comic Sans MS" pitchFamily="66" charset="0"/>
              </a:rPr>
              <a:t>по реализации программы</a:t>
            </a:r>
            <a:endParaRPr lang="ru-RU" sz="3100" b="1" dirty="0">
              <a:solidFill>
                <a:srgbClr val="003300"/>
              </a:solidFill>
              <a:latin typeface="Comic Sans MS" pitchFamily="66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85720" y="2000240"/>
            <a:ext cx="2857520" cy="857256"/>
          </a:xfrm>
          <a:prstGeom prst="round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80000">
                <a:srgbClr val="99FF33"/>
              </a:gs>
              <a:gs pos="100000">
                <a:srgbClr val="FFFF00"/>
              </a:gs>
            </a:gsLst>
          </a:gra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3300"/>
                </a:solidFill>
              </a:rPr>
              <a:t>Тематический план на год</a:t>
            </a:r>
            <a:endParaRPr lang="ru-RU" b="1" dirty="0">
              <a:solidFill>
                <a:srgbClr val="00330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286116" y="2857496"/>
            <a:ext cx="2928958" cy="857256"/>
          </a:xfrm>
          <a:prstGeom prst="round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80000">
                <a:srgbClr val="99FF33"/>
              </a:gs>
              <a:gs pos="100000">
                <a:srgbClr val="FFFF00"/>
              </a:gs>
            </a:gsLst>
          </a:gra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3300"/>
                </a:solidFill>
              </a:rPr>
              <a:t>«Полезные сказки»</a:t>
            </a:r>
            <a:endParaRPr lang="ru-RU" b="1" dirty="0">
              <a:solidFill>
                <a:srgbClr val="00330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429388" y="3929066"/>
            <a:ext cx="2500298" cy="857256"/>
          </a:xfrm>
          <a:prstGeom prst="round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80000">
                <a:srgbClr val="99FF33"/>
              </a:gs>
              <a:gs pos="100000">
                <a:srgbClr val="FFFF00"/>
              </a:gs>
            </a:gsLst>
          </a:gra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3300"/>
                </a:solidFill>
              </a:rPr>
              <a:t>Приложение</a:t>
            </a:r>
            <a:endParaRPr lang="ru-RU" b="1" dirty="0">
              <a:solidFill>
                <a:srgbClr val="00330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85720" y="3000372"/>
            <a:ext cx="2857520" cy="2857520"/>
          </a:xfrm>
          <a:prstGeom prst="round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80000">
                <a:srgbClr val="99FF33"/>
              </a:gs>
              <a:gs pos="100000">
                <a:schemeClr val="accent3">
                  <a:lumMod val="50000"/>
                </a:schemeClr>
              </a:gs>
            </a:gsLst>
          </a:gra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rgbClr val="003300"/>
                </a:solidFill>
              </a:rPr>
              <a:t>НОД с детьми, 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rgbClr val="003300"/>
                </a:solidFill>
              </a:rPr>
              <a:t>образовательная деятельность в режимных моментах, 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rgbClr val="003300"/>
                </a:solidFill>
              </a:rPr>
              <a:t>Образовательная деятельность в самостоятельной деятельности, 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rgbClr val="003300"/>
                </a:solidFill>
              </a:rPr>
              <a:t> работа с родителями</a:t>
            </a:r>
            <a:endParaRPr lang="ru-RU" dirty="0">
              <a:solidFill>
                <a:srgbClr val="003300"/>
              </a:solidFill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 rot="10800000" flipV="1">
            <a:off x="2214546" y="1285860"/>
            <a:ext cx="2143140" cy="714380"/>
          </a:xfrm>
          <a:prstGeom prst="straightConnector1">
            <a:avLst/>
          </a:prstGeom>
          <a:ln w="28575">
            <a:solidFill>
              <a:srgbClr val="00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rot="5400000">
            <a:off x="3714744" y="2071678"/>
            <a:ext cx="1572430" cy="794"/>
          </a:xfrm>
          <a:prstGeom prst="straightConnector1">
            <a:avLst/>
          </a:prstGeom>
          <a:ln w="28575">
            <a:solidFill>
              <a:srgbClr val="00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4643438" y="1285860"/>
            <a:ext cx="3357586" cy="2643206"/>
          </a:xfrm>
          <a:prstGeom prst="straightConnector1">
            <a:avLst/>
          </a:prstGeom>
          <a:ln w="28575">
            <a:solidFill>
              <a:srgbClr val="00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Скругленный прямоугольник 17"/>
          <p:cNvSpPr/>
          <p:nvPr/>
        </p:nvSpPr>
        <p:spPr>
          <a:xfrm>
            <a:off x="3357554" y="3857628"/>
            <a:ext cx="2928958" cy="2714644"/>
          </a:xfrm>
          <a:prstGeom prst="round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80000">
                <a:srgbClr val="99FF33"/>
              </a:gs>
              <a:gs pos="100000">
                <a:schemeClr val="accent3">
                  <a:lumMod val="50000"/>
                </a:schemeClr>
              </a:gs>
            </a:gsLst>
          </a:gra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rgbClr val="003300"/>
                </a:solidFill>
              </a:rPr>
              <a:t>факты о значении и пользе разнообразных фруктов, ягод, овощей,    круп, целебных трав, чае, орехах,             шоколаде, меде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rgbClr val="003300"/>
                </a:solidFill>
              </a:rPr>
              <a:t>задания для размышления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rgbClr val="003300"/>
                </a:solidFill>
              </a:rPr>
              <a:t>витаминные рецепты.</a:t>
            </a:r>
            <a:endParaRPr lang="ru-RU" b="1" dirty="0">
              <a:solidFill>
                <a:srgbClr val="003300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6429388" y="4929198"/>
            <a:ext cx="2500330" cy="1643074"/>
          </a:xfrm>
          <a:prstGeom prst="round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80000">
                <a:srgbClr val="99FF33"/>
              </a:gs>
              <a:gs pos="100000">
                <a:schemeClr val="accent3">
                  <a:lumMod val="50000"/>
                </a:schemeClr>
              </a:gs>
            </a:gsLst>
          </a:gra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rgbClr val="003300"/>
                </a:solidFill>
              </a:rPr>
              <a:t>пословицы и поговорки, 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rgbClr val="003300"/>
                </a:solidFill>
              </a:rPr>
              <a:t>кроссворды, </a:t>
            </a:r>
          </a:p>
          <a:p>
            <a:pPr>
              <a:buFont typeface="Arial" pitchFamily="34" charset="0"/>
              <a:buChar char="•"/>
            </a:pPr>
            <a:r>
              <a:rPr lang="ru-RU" dirty="0" err="1" smtClean="0">
                <a:solidFill>
                  <a:srgbClr val="003300"/>
                </a:solidFill>
              </a:rPr>
              <a:t>филворды</a:t>
            </a:r>
            <a:r>
              <a:rPr lang="ru-RU" dirty="0" smtClean="0">
                <a:solidFill>
                  <a:srgbClr val="003300"/>
                </a:solidFill>
              </a:rPr>
              <a:t> 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rgbClr val="003300"/>
                </a:solidFill>
              </a:rPr>
              <a:t>и др. задания</a:t>
            </a:r>
            <a:endParaRPr lang="ru-RU" b="1" dirty="0">
              <a:solidFill>
                <a:srgbClr val="003300"/>
              </a:solidFill>
            </a:endParaRPr>
          </a:p>
        </p:txBody>
      </p:sp>
      <p:pic>
        <p:nvPicPr>
          <p:cNvPr id="13" name="Рисунок 12" descr="Screenshot_10.jpg">
            <a:hlinkClick r:id="rId4" action="ppaction://hlinkfile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229563">
            <a:off x="5847362" y="1302890"/>
            <a:ext cx="1547454" cy="21076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72547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6600"/>
                </a:solidFill>
                <a:latin typeface="Comic Sans MS" pitchFamily="66" charset="0"/>
              </a:rPr>
              <a:t>5 принципов правильного питания</a:t>
            </a:r>
            <a:endParaRPr lang="ru-RU" sz="3600" b="1" dirty="0">
              <a:solidFill>
                <a:srgbClr val="006600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857232"/>
            <a:ext cx="8715436" cy="571504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b="1" dirty="0" smtClean="0">
                <a:solidFill>
                  <a:srgbClr val="006600"/>
                </a:solidFill>
              </a:rPr>
              <a:t>1. Регулярность – то есть режим питания.</a:t>
            </a:r>
          </a:p>
          <a:p>
            <a:pPr>
              <a:buNone/>
            </a:pPr>
            <a:r>
              <a:rPr lang="ru-RU" sz="1800" dirty="0" smtClean="0"/>
              <a:t>        Уже в дошкольном возрасте можно научить ребенка самостоятельно определять по часам время основных приемов пищи. У ребенка должно быть сформирование представление о том, что ежедневная еда – это обязательно завтра, обед, полдник и ужин.</a:t>
            </a:r>
          </a:p>
          <a:p>
            <a:pPr>
              <a:buNone/>
            </a:pPr>
            <a:r>
              <a:rPr lang="ru-RU" sz="1800" b="1" dirty="0" smtClean="0">
                <a:solidFill>
                  <a:srgbClr val="006600"/>
                </a:solidFill>
              </a:rPr>
              <a:t>2. Разнообразие.</a:t>
            </a:r>
          </a:p>
          <a:p>
            <a:pPr>
              <a:buNone/>
            </a:pPr>
            <a:r>
              <a:rPr lang="ru-RU" sz="1800" dirty="0" smtClean="0"/>
              <a:t>        Задача педагогов и родителей сформировать разнообразный вкусовой кругозор, чтобы ему нравились разные продукты и блюда. Надо помочь понять, что вкусная, не всегда полезная еда. </a:t>
            </a:r>
          </a:p>
          <a:p>
            <a:pPr>
              <a:buNone/>
            </a:pPr>
            <a:r>
              <a:rPr lang="ru-RU" sz="1800" b="1" dirty="0" smtClean="0">
                <a:solidFill>
                  <a:srgbClr val="006600"/>
                </a:solidFill>
              </a:rPr>
              <a:t>3. Адекватность – это восполнение </a:t>
            </a:r>
            <a:r>
              <a:rPr lang="ru-RU" sz="1800" b="1" dirty="0" err="1" smtClean="0">
                <a:solidFill>
                  <a:srgbClr val="006600"/>
                </a:solidFill>
              </a:rPr>
              <a:t>энергозатрат</a:t>
            </a:r>
            <a:r>
              <a:rPr lang="ru-RU" sz="1800" b="1" dirty="0" smtClean="0">
                <a:solidFill>
                  <a:srgbClr val="006600"/>
                </a:solidFill>
              </a:rPr>
              <a:t> организма</a:t>
            </a:r>
            <a:r>
              <a:rPr lang="ru-RU" sz="1800" dirty="0" smtClean="0"/>
              <a:t>. </a:t>
            </a:r>
          </a:p>
          <a:p>
            <a:pPr>
              <a:buNone/>
            </a:pPr>
            <a:r>
              <a:rPr lang="ru-RU" sz="1800" dirty="0" smtClean="0"/>
              <a:t>        У детей необходимо сформировать представление о том, какое количество пищи достаточно, недостаточно и избыточно. </a:t>
            </a:r>
          </a:p>
          <a:p>
            <a:pPr>
              <a:buNone/>
            </a:pPr>
            <a:r>
              <a:rPr lang="ru-RU" sz="1800" b="1" dirty="0" smtClean="0">
                <a:solidFill>
                  <a:srgbClr val="006600"/>
                </a:solidFill>
              </a:rPr>
              <a:t>4. Безопасность .</a:t>
            </a:r>
          </a:p>
          <a:p>
            <a:pPr>
              <a:buNone/>
            </a:pPr>
            <a:r>
              <a:rPr lang="ru-RU" sz="1800" dirty="0" smtClean="0"/>
              <a:t>       Безопасность питания обеспечивают 3 условия – это соблюдение правил личной гигиены, умение различать свежие и несвежие продукты, осторожное обращение с незнакомыми продуктами.</a:t>
            </a:r>
          </a:p>
          <a:p>
            <a:pPr>
              <a:buNone/>
            </a:pPr>
            <a:r>
              <a:rPr lang="ru-RU" sz="1800" b="1" dirty="0" smtClean="0">
                <a:solidFill>
                  <a:srgbClr val="006600"/>
                </a:solidFill>
              </a:rPr>
              <a:t>5. Удовольствие</a:t>
            </a:r>
            <a:r>
              <a:rPr lang="ru-RU" sz="1800" dirty="0" smtClean="0"/>
              <a:t>. </a:t>
            </a:r>
          </a:p>
          <a:p>
            <a:pPr>
              <a:buNone/>
            </a:pPr>
            <a:r>
              <a:rPr lang="ru-RU" sz="1800" dirty="0" smtClean="0"/>
              <a:t>        Прием пищи должен проходить в теплой, уютной атмосфере, за красиво сервированным столом.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prstGeom prst="roundRect">
            <a:avLst/>
          </a:prstGeom>
          <a:solidFill>
            <a:srgbClr val="99FF33"/>
          </a:solidFill>
          <a:effectLst>
            <a:glow rad="139700">
              <a:srgbClr val="FFFF00">
                <a:alpha val="40000"/>
              </a:srgbClr>
            </a:glow>
            <a:softEdge rad="63500"/>
          </a:effectLst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000099"/>
                </a:solidFill>
                <a:latin typeface="Comic Sans MS" pitchFamily="66" charset="0"/>
              </a:rPr>
              <a:t>Работа с детьми по реализация поставленных задач</a:t>
            </a:r>
            <a:endParaRPr lang="ru-RU" sz="3600" b="1" dirty="0">
              <a:solidFill>
                <a:srgbClr val="000099"/>
              </a:solidFill>
              <a:latin typeface="Comic Sans MS" pitchFamily="66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57158" y="2071678"/>
            <a:ext cx="2571768" cy="1071570"/>
          </a:xfrm>
          <a:prstGeom prst="round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80000">
                <a:srgbClr val="99FF33"/>
              </a:gs>
              <a:gs pos="100000">
                <a:srgbClr val="FFFF00"/>
              </a:gs>
            </a:gsLst>
            <a:lin ang="16200000" scaled="0"/>
          </a:gra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0099"/>
                </a:solidFill>
                <a:latin typeface="Comic Sans MS" pitchFamily="66" charset="0"/>
              </a:rPr>
              <a:t>Образовательная деятельность</a:t>
            </a:r>
            <a:endParaRPr lang="ru-RU" dirty="0">
              <a:solidFill>
                <a:srgbClr val="000099"/>
              </a:solidFill>
              <a:latin typeface="Comic Sans MS" pitchFamily="66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286116" y="3143248"/>
            <a:ext cx="2571768" cy="1071570"/>
          </a:xfrm>
          <a:prstGeom prst="round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80000">
                <a:srgbClr val="99FF33"/>
              </a:gs>
              <a:gs pos="100000">
                <a:srgbClr val="FFFF00"/>
              </a:gs>
            </a:gsLst>
            <a:lin ang="16200000" scaled="0"/>
          </a:gra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0099"/>
                </a:solidFill>
                <a:latin typeface="Comic Sans MS" pitchFamily="66" charset="0"/>
              </a:rPr>
              <a:t>Образовательная деятельность в ходе режимных моментов</a:t>
            </a:r>
            <a:endParaRPr lang="ru-RU" dirty="0">
              <a:solidFill>
                <a:srgbClr val="000099"/>
              </a:solidFill>
              <a:latin typeface="Comic Sans MS" pitchFamily="66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215074" y="2214554"/>
            <a:ext cx="2571768" cy="1071570"/>
          </a:xfrm>
          <a:prstGeom prst="round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80000">
                <a:srgbClr val="99FF33"/>
              </a:gs>
              <a:gs pos="100000">
                <a:srgbClr val="FFFF00"/>
              </a:gs>
            </a:gsLst>
            <a:lin ang="16200000" scaled="0"/>
          </a:gra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0099"/>
                </a:solidFill>
                <a:latin typeface="Comic Sans MS" pitchFamily="66" charset="0"/>
              </a:rPr>
              <a:t>Самостоятельная деятельность</a:t>
            </a:r>
            <a:endParaRPr lang="ru-RU" dirty="0">
              <a:solidFill>
                <a:srgbClr val="000099"/>
              </a:solidFill>
              <a:latin typeface="Comic Sans MS" pitchFamily="66" charset="0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 rot="10800000" flipV="1">
            <a:off x="2143108" y="1428736"/>
            <a:ext cx="1214446" cy="642942"/>
          </a:xfrm>
          <a:prstGeom prst="straightConnector1">
            <a:avLst/>
          </a:prstGeom>
          <a:ln w="28575">
            <a:solidFill>
              <a:srgbClr val="0000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>
            <a:endCxn id="5" idx="0"/>
          </p:cNvCxnSpPr>
          <p:nvPr/>
        </p:nvCxnSpPr>
        <p:spPr>
          <a:xfrm rot="16200000" flipH="1">
            <a:off x="3714744" y="2285992"/>
            <a:ext cx="1643074" cy="71438"/>
          </a:xfrm>
          <a:prstGeom prst="straightConnector1">
            <a:avLst/>
          </a:prstGeom>
          <a:ln w="28575">
            <a:solidFill>
              <a:srgbClr val="0000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5715008" y="1428736"/>
            <a:ext cx="1428760" cy="785818"/>
          </a:xfrm>
          <a:prstGeom prst="straightConnector1">
            <a:avLst/>
          </a:prstGeom>
          <a:ln w="28575">
            <a:solidFill>
              <a:srgbClr val="0000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6" descr="J:\Разговор о здоровом питании\467_0437.jpg"/>
          <p:cNvPicPr>
            <a:picLocks noChangeAspect="1" noChangeArrowheads="1"/>
          </p:cNvPicPr>
          <p:nvPr/>
        </p:nvPicPr>
        <p:blipFill>
          <a:blip r:embed="rId3" cstate="print"/>
          <a:srcRect t="11122" b="6250"/>
          <a:stretch>
            <a:fillRect/>
          </a:stretch>
        </p:blipFill>
        <p:spPr bwMode="auto">
          <a:xfrm>
            <a:off x="3707904" y="4365104"/>
            <a:ext cx="1800200" cy="22368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Рисунок 12" descr="IMG_20191009_16445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5536" y="3212976"/>
            <a:ext cx="2448272" cy="3264363"/>
          </a:xfrm>
          <a:prstGeom prst="rect">
            <a:avLst/>
          </a:prstGeom>
        </p:spPr>
      </p:pic>
      <p:pic>
        <p:nvPicPr>
          <p:cNvPr id="14" name="Рисунок 13" descr="IMG_20191011_15554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72200" y="3356992"/>
            <a:ext cx="2322258" cy="30963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1823</TotalTime>
  <Words>739</Words>
  <Application>Microsoft Office PowerPoint</Application>
  <PresentationFormat>Экран (4:3)</PresentationFormat>
  <Paragraphs>114</Paragraphs>
  <Slides>29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Департамент образования Администрации города Екатеринбурга Муниципальное бюджетное дошкольное образовательное учреждение - детский сад 548 ИНН 6664076495/КПП 667901001 620010, г. Екатеринбург, ул. Инженерная, д.67-А, тел.(343)258-36-74, 258-37-23 e-mail: mdou548@eduekb.ru </vt:lpstr>
      <vt:lpstr>Актуальность</vt:lpstr>
      <vt:lpstr>Анкетирование родителей</vt:lpstr>
      <vt:lpstr>Слайд 4</vt:lpstr>
      <vt:lpstr>Цель работы:</vt:lpstr>
      <vt:lpstr>Программа «Разговор о правильном питании»,  разработанная, специалистами Института возрастной физиологии Российской академии образования. </vt:lpstr>
      <vt:lpstr>Методические разработки по реализации программы</vt:lpstr>
      <vt:lpstr>5 принципов правильного питания</vt:lpstr>
      <vt:lpstr>Работа с детьми по реализация поставленных задач</vt:lpstr>
      <vt:lpstr>Непосредственная образовательная деятельность</vt:lpstr>
      <vt:lpstr>Занятия познавательного характера и художественно-творческая деятельность</vt:lpstr>
      <vt:lpstr>Экскурсия на пищеблок и магазин</vt:lpstr>
      <vt:lpstr>Работа с тетрадями</vt:lpstr>
      <vt:lpstr>Информационно-коммуникативные технологии</vt:lpstr>
      <vt:lpstr>Образовательная деятельность в режимных моментах</vt:lpstr>
      <vt:lpstr>Прием пищи</vt:lpstr>
      <vt:lpstr>Дежурство</vt:lpstr>
      <vt:lpstr>Дидактические игры</vt:lpstr>
      <vt:lpstr>Чтение художественной литературы</vt:lpstr>
      <vt:lpstr>Слайд 20</vt:lpstr>
      <vt:lpstr>Трудовая деятельность на огороде</vt:lpstr>
      <vt:lpstr>Самостоятельная деятельность детей</vt:lpstr>
      <vt:lpstr>Дидактический материал</vt:lpstr>
      <vt:lpstr>Слайд 24</vt:lpstr>
      <vt:lpstr>Слайд 25</vt:lpstr>
      <vt:lpstr>Взаимодействие с социумом</vt:lpstr>
      <vt:lpstr>Работа с родителями </vt:lpstr>
      <vt:lpstr>Слайд 28</vt:lpstr>
      <vt:lpstr>Слайд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Татьяна Еракова</dc:creator>
  <cp:lastModifiedBy>Андрей</cp:lastModifiedBy>
  <cp:revision>152</cp:revision>
  <dcterms:created xsi:type="dcterms:W3CDTF">2016-05-15T17:58:03Z</dcterms:created>
  <dcterms:modified xsi:type="dcterms:W3CDTF">2024-09-25T20:52:20Z</dcterms:modified>
</cp:coreProperties>
</file>