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78" r:id="rId2"/>
    <p:sldId id="267" r:id="rId3"/>
    <p:sldId id="259" r:id="rId4"/>
    <p:sldId id="273" r:id="rId5"/>
    <p:sldId id="271" r:id="rId6"/>
    <p:sldId id="274" r:id="rId7"/>
    <p:sldId id="275" r:id="rId8"/>
    <p:sldId id="266" r:id="rId9"/>
    <p:sldId id="279" r:id="rId10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336600"/>
    <a:srgbClr val="008000"/>
    <a:srgbClr val="003300"/>
    <a:srgbClr val="C4F4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41" autoAdjust="0"/>
  </p:normalViewPr>
  <p:slideViewPr>
    <p:cSldViewPr snapToGrid="0" snapToObjects="1">
      <p:cViewPr varScale="1">
        <p:scale>
          <a:sx n="143" d="100"/>
          <a:sy n="143" d="100"/>
        </p:scale>
        <p:origin x="684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7" d="100"/>
        <a:sy n="87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-47625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22031" y="4767263"/>
            <a:ext cx="1969477" cy="273844"/>
          </a:xfrm>
          <a:prstGeom prst="rect">
            <a:avLst/>
          </a:prstGeom>
        </p:spPr>
        <p:txBody>
          <a:bodyPr lIns="77925" tIns="38963" rIns="77925" bIns="38963"/>
          <a:lstStyle/>
          <a:p>
            <a:fld id="{1D8BD707-D9CF-40AE-B4C6-C98DA3205C09}" type="datetimeFigureOut">
              <a:rPr lang="en-US" smtClean="0"/>
              <a:pPr/>
              <a:t>3/16/2026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83877" y="4767263"/>
            <a:ext cx="2672862" cy="273844"/>
          </a:xfrm>
          <a:prstGeom prst="rect">
            <a:avLst/>
          </a:prstGeom>
        </p:spPr>
        <p:txBody>
          <a:bodyPr lIns="77925" tIns="38963" rIns="77925" bIns="38963"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049108" y="4767263"/>
            <a:ext cx="1969477" cy="273844"/>
          </a:xfrm>
          <a:prstGeom prst="rect">
            <a:avLst/>
          </a:prstGeom>
        </p:spPr>
        <p:txBody>
          <a:bodyPr lIns="77925" tIns="38963" rIns="77925" bIns="38963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.pn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.pn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.pn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.pn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4F4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405777" y="1805820"/>
            <a:ext cx="8332447" cy="9848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3200" b="1" dirty="0">
                <a:solidFill>
                  <a:srgbClr val="0033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Тематическое интегрированное занятие: «Путешествие в волшебный лес»</a:t>
            </a:r>
            <a:endParaRPr lang="en-US" sz="3200" dirty="0">
              <a:solidFill>
                <a:srgbClr val="003300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grpSp>
        <p:nvGrpSpPr>
          <p:cNvPr id="11" name="Group 13"/>
          <p:cNvGrpSpPr/>
          <p:nvPr/>
        </p:nvGrpSpPr>
        <p:grpSpPr>
          <a:xfrm>
            <a:off x="451337" y="357187"/>
            <a:ext cx="2590628" cy="711121"/>
            <a:chOff x="0" y="0"/>
            <a:chExt cx="4512996" cy="1372743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4512945" cy="1372743"/>
            </a:xfrm>
            <a:custGeom>
              <a:avLst/>
              <a:gdLst/>
              <a:ahLst/>
              <a:cxnLst/>
              <a:rect l="l" t="t" r="r" b="b"/>
              <a:pathLst>
                <a:path w="4512945" h="1372743">
                  <a:moveTo>
                    <a:pt x="0" y="0"/>
                  </a:moveTo>
                  <a:lnTo>
                    <a:pt x="4512945" y="0"/>
                  </a:lnTo>
                  <a:lnTo>
                    <a:pt x="4512945" y="1372743"/>
                  </a:lnTo>
                  <a:lnTo>
                    <a:pt x="0" y="13727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t="-80" r="-1" b="-81"/>
              </a:stretch>
            </a:blipFill>
          </p:spPr>
        </p:sp>
      </p:grp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65080" y="-68808"/>
            <a:ext cx="2027583" cy="2025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Прямоугольник 17"/>
          <p:cNvSpPr/>
          <p:nvPr/>
        </p:nvSpPr>
        <p:spPr>
          <a:xfrm>
            <a:off x="2286000" y="3220550"/>
            <a:ext cx="4572000" cy="135421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Перминова Екатерина Андреевна, </a:t>
            </a:r>
          </a:p>
          <a:p>
            <a:pPr algn="ctr"/>
            <a:r>
              <a:rPr lang="ru-RU" sz="1600" dirty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Учитель-дефектолог,</a:t>
            </a:r>
          </a:p>
          <a:p>
            <a:pPr algn="ctr"/>
            <a:r>
              <a:rPr lang="ru-RU" sz="16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Белопашенцева</a:t>
            </a:r>
            <a:r>
              <a:rPr lang="ru-RU" sz="16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Ирина Валерьевна,</a:t>
            </a:r>
          </a:p>
          <a:p>
            <a:pPr algn="ctr"/>
            <a:r>
              <a:rPr lang="ru-RU" sz="1600" dirty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Инструктор по физической культуре </a:t>
            </a:r>
          </a:p>
          <a:p>
            <a:pPr algn="ctr"/>
            <a:r>
              <a:rPr lang="ru-RU" sz="16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МБДОУ «Детский сад №548»</a:t>
            </a:r>
            <a:endParaRPr lang="ru-RU" sz="2800" b="1" dirty="0">
              <a:solidFill>
                <a:srgbClr val="0066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9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0"/>
          <p:cNvSpPr txBox="1"/>
          <p:nvPr/>
        </p:nvSpPr>
        <p:spPr>
          <a:xfrm>
            <a:off x="6183700" y="1565975"/>
            <a:ext cx="2517000" cy="2474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buFont typeface="Wingdings" pitchFamily="2" charset="2"/>
              <a:buChar char="Ø"/>
            </a:pPr>
            <a:r>
              <a:rPr lang="ru-RU" b="1" i="1" dirty="0">
                <a:latin typeface="Arimo" charset="0"/>
                <a:ea typeface="Arimo" charset="0"/>
                <a:cs typeface="Arimo" charset="0"/>
              </a:rPr>
              <a:t>Формирование</a:t>
            </a:r>
          </a:p>
          <a:p>
            <a:r>
              <a:rPr lang="ru-RU" b="1" i="1" dirty="0">
                <a:latin typeface="Arimo" charset="0"/>
                <a:ea typeface="Arimo" charset="0"/>
                <a:cs typeface="Arimo" charset="0"/>
              </a:rPr>
              <a:t>коммуникативных</a:t>
            </a:r>
          </a:p>
          <a:p>
            <a:r>
              <a:rPr lang="ru-RU" b="1" i="1" dirty="0">
                <a:latin typeface="Arimo" charset="0"/>
                <a:ea typeface="Arimo" charset="0"/>
                <a:cs typeface="Arimo" charset="0"/>
              </a:rPr>
              <a:t>навыков детей через</a:t>
            </a:r>
          </a:p>
          <a:p>
            <a:r>
              <a:rPr lang="ru-RU" b="1" i="1" dirty="0">
                <a:latin typeface="Arimo" charset="0"/>
                <a:ea typeface="Arimo" charset="0"/>
                <a:cs typeface="Arimo" charset="0"/>
              </a:rPr>
              <a:t>вовлечение в</a:t>
            </a:r>
          </a:p>
          <a:p>
            <a:r>
              <a:rPr lang="ru-RU" b="1" i="1" dirty="0">
                <a:latin typeface="Arimo" charset="0"/>
                <a:ea typeface="Arimo" charset="0"/>
                <a:cs typeface="Arimo" charset="0"/>
              </a:rPr>
              <a:t>коллективную</a:t>
            </a:r>
          </a:p>
          <a:p>
            <a:r>
              <a:rPr lang="ru-RU" b="1" i="1" dirty="0">
                <a:latin typeface="Arimo" charset="0"/>
                <a:ea typeface="Arimo" charset="0"/>
                <a:cs typeface="Arimo" charset="0"/>
              </a:rPr>
              <a:t>деятельность,</a:t>
            </a:r>
          </a:p>
          <a:p>
            <a:r>
              <a:rPr lang="ru-RU" b="1" i="1" dirty="0">
                <a:latin typeface="Arimo" charset="0"/>
                <a:ea typeface="Arimo" charset="0"/>
                <a:cs typeface="Arimo" charset="0"/>
              </a:rPr>
              <a:t>совместные игры.</a:t>
            </a:r>
            <a:endParaRPr lang="ru-RU" dirty="0">
              <a:latin typeface="Arimo" charset="0"/>
              <a:ea typeface="Arimo" charset="0"/>
              <a:cs typeface="Arimo" charset="0"/>
            </a:endParaRPr>
          </a:p>
        </p:txBody>
      </p:sp>
      <p:sp>
        <p:nvSpPr>
          <p:cNvPr id="6" name="Text 1"/>
          <p:cNvSpPr txBox="1"/>
          <p:nvPr/>
        </p:nvSpPr>
        <p:spPr>
          <a:xfrm>
            <a:off x="418525" y="1565975"/>
            <a:ext cx="2380800" cy="2474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1200" dirty="0"/>
          </a:p>
        </p:txBody>
      </p:sp>
      <p:sp>
        <p:nvSpPr>
          <p:cNvPr id="7" name="Text 2"/>
          <p:cNvSpPr txBox="1"/>
          <p:nvPr/>
        </p:nvSpPr>
        <p:spPr>
          <a:xfrm>
            <a:off x="3338125" y="1565975"/>
            <a:ext cx="2380800" cy="2474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ct val="115000"/>
              </a:lnSpc>
              <a:buFont typeface="Wingdings" pitchFamily="2" charset="2"/>
              <a:buChar char="Ø"/>
            </a:pPr>
            <a:r>
              <a:rPr lang="ru-RU" b="1" i="1" dirty="0">
                <a:latin typeface="Arimo" charset="0"/>
                <a:ea typeface="Arimo" charset="0"/>
                <a:cs typeface="Arimo" charset="0"/>
              </a:rPr>
              <a:t>Совершенствование  крупной и мелкой моторики, координации движений, пространственной</a:t>
            </a:r>
          </a:p>
          <a:p>
            <a:pPr>
              <a:lnSpc>
                <a:spcPct val="115000"/>
              </a:lnSpc>
            </a:pPr>
            <a:r>
              <a:rPr lang="ru-RU" b="1" i="1" dirty="0">
                <a:latin typeface="Arimo" charset="0"/>
                <a:ea typeface="Arimo" charset="0"/>
                <a:cs typeface="Arimo" charset="0"/>
              </a:rPr>
              <a:t>ориентации на основе</a:t>
            </a:r>
          </a:p>
          <a:p>
            <a:pPr>
              <a:lnSpc>
                <a:spcPct val="115000"/>
              </a:lnSpc>
            </a:pPr>
            <a:r>
              <a:rPr lang="ru-RU" b="1" i="1" dirty="0">
                <a:latin typeface="Arimo" charset="0"/>
                <a:ea typeface="Arimo" charset="0"/>
                <a:cs typeface="Arimo" charset="0"/>
              </a:rPr>
              <a:t>двигательных</a:t>
            </a:r>
          </a:p>
          <a:p>
            <a:pPr>
              <a:lnSpc>
                <a:spcPct val="115000"/>
              </a:lnSpc>
            </a:pPr>
            <a:r>
              <a:rPr lang="ru-RU" b="1" i="1" dirty="0">
                <a:latin typeface="Arimo" charset="0"/>
                <a:ea typeface="Arimo" charset="0"/>
                <a:cs typeface="Arimo" charset="0"/>
              </a:rPr>
              <a:t>упражнений и игр.</a:t>
            </a:r>
            <a:endParaRPr lang="ru-RU" dirty="0"/>
          </a:p>
          <a:p>
            <a:pPr>
              <a:lnSpc>
                <a:spcPct val="115000"/>
              </a:lnSpc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1200" dirty="0"/>
          </a:p>
        </p:txBody>
      </p:sp>
      <p:sp>
        <p:nvSpPr>
          <p:cNvPr id="8" name="Text 3"/>
          <p:cNvSpPr txBox="1"/>
          <p:nvPr/>
        </p:nvSpPr>
        <p:spPr>
          <a:xfrm>
            <a:off x="466050" y="393900"/>
            <a:ext cx="8211900" cy="332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ru-RU" sz="2800" b="1" dirty="0">
                <a:solidFill>
                  <a:srgbClr val="336600"/>
                </a:solidFill>
                <a:latin typeface="Arimo" charset="0"/>
                <a:ea typeface="Arimo" charset="0"/>
                <a:cs typeface="Arimo" charset="0"/>
              </a:rPr>
              <a:t>Цели и задачи занятия </a:t>
            </a:r>
          </a:p>
          <a:p>
            <a:pPr algn="ctr"/>
            <a:r>
              <a:rPr lang="ru-RU" sz="2800" b="1" dirty="0">
                <a:solidFill>
                  <a:srgbClr val="336600"/>
                </a:solidFill>
                <a:latin typeface="Arimo" charset="0"/>
                <a:ea typeface="Arimo" charset="0"/>
                <a:cs typeface="Arimo" charset="0"/>
              </a:rPr>
              <a:t>«Путешествие в волшебный лес»</a:t>
            </a:r>
          </a:p>
        </p:txBody>
      </p:sp>
      <p:sp>
        <p:nvSpPr>
          <p:cNvPr id="9" name="Text 4"/>
          <p:cNvSpPr txBox="1"/>
          <p:nvPr/>
        </p:nvSpPr>
        <p:spPr>
          <a:xfrm>
            <a:off x="8630400" y="4791400"/>
            <a:ext cx="589800" cy="377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1000" dirty="0"/>
          </a:p>
        </p:txBody>
      </p:sp>
      <p:sp>
        <p:nvSpPr>
          <p:cNvPr id="11" name="Text 2"/>
          <p:cNvSpPr txBox="1"/>
          <p:nvPr/>
        </p:nvSpPr>
        <p:spPr>
          <a:xfrm>
            <a:off x="530194" y="1573527"/>
            <a:ext cx="2380800" cy="2474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ct val="115000"/>
              </a:lnSpc>
              <a:buFont typeface="Wingdings" pitchFamily="2" charset="2"/>
              <a:buChar char="Ø"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latin typeface="Arimo" charset="0"/>
                <a:ea typeface="Arimo" charset="0"/>
                <a:cs typeface="Arimo" charset="0"/>
              </a:rPr>
              <a:t>Развитие познавательных процессов (восприятия, внимания), речи детей через интегрированные</a:t>
            </a:r>
          </a:p>
          <a:p>
            <a:pPr>
              <a:lnSpc>
                <a:spcPct val="115000"/>
              </a:lnSpc>
            </a:pPr>
            <a:r>
              <a:rPr lang="ru-RU" b="1" i="1" dirty="0">
                <a:latin typeface="Arimo" charset="0"/>
                <a:ea typeface="Arimo" charset="0"/>
                <a:cs typeface="Arimo" charset="0"/>
              </a:rPr>
              <a:t>упражнения.</a:t>
            </a:r>
            <a:endParaRPr lang="ru-RU" dirty="0"/>
          </a:p>
          <a:p>
            <a:pPr marL="0" indent="0" algn="l">
              <a:lnSpc>
                <a:spcPct val="115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
</a:t>
            </a:r>
            <a:endParaRPr lang="en-US" sz="1200" dirty="0"/>
          </a:p>
        </p:txBody>
      </p:sp>
      <p:pic>
        <p:nvPicPr>
          <p:cNvPr id="14" name="Image 2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0" y="-17335"/>
            <a:ext cx="9144000" cy="5143500"/>
          </a:xfrm>
          <a:prstGeom prst="rect">
            <a:avLst/>
          </a:prstGeom>
        </p:spPr>
      </p:pic>
      <p:grpSp>
        <p:nvGrpSpPr>
          <p:cNvPr id="17" name="Group 9"/>
          <p:cNvGrpSpPr/>
          <p:nvPr/>
        </p:nvGrpSpPr>
        <p:grpSpPr>
          <a:xfrm>
            <a:off x="-488879" y="-332955"/>
            <a:ext cx="1023033" cy="1066288"/>
            <a:chOff x="1217581" y="-1167685"/>
            <a:chExt cx="1345311" cy="1324864"/>
          </a:xfrm>
        </p:grpSpPr>
        <p:sp>
          <p:nvSpPr>
            <p:cNvPr id="18" name="Freeform 10"/>
            <p:cNvSpPr/>
            <p:nvPr/>
          </p:nvSpPr>
          <p:spPr>
            <a:xfrm>
              <a:off x="1217581" y="-1167685"/>
              <a:ext cx="1345311" cy="1324864"/>
            </a:xfrm>
            <a:custGeom>
              <a:avLst/>
              <a:gdLst/>
              <a:ahLst/>
              <a:cxnLst/>
              <a:rect l="l" t="t" r="r" b="b"/>
              <a:pathLst>
                <a:path w="1345311" h="1324864">
                  <a:moveTo>
                    <a:pt x="1179830" y="783336"/>
                  </a:moveTo>
                  <a:lnTo>
                    <a:pt x="1345311" y="760476"/>
                  </a:lnTo>
                  <a:lnTo>
                    <a:pt x="1197610" y="682371"/>
                  </a:lnTo>
                  <a:cubicBezTo>
                    <a:pt x="1101979" y="631698"/>
                    <a:pt x="1079500" y="504571"/>
                    <a:pt x="1152144" y="424307"/>
                  </a:cubicBezTo>
                  <a:lnTo>
                    <a:pt x="1264158" y="300355"/>
                  </a:lnTo>
                  <a:lnTo>
                    <a:pt x="1100836" y="335407"/>
                  </a:lnTo>
                  <a:cubicBezTo>
                    <a:pt x="995045" y="358140"/>
                    <a:pt x="896112" y="275082"/>
                    <a:pt x="900049" y="167005"/>
                  </a:cubicBezTo>
                  <a:lnTo>
                    <a:pt x="906272" y="0"/>
                  </a:lnTo>
                  <a:lnTo>
                    <a:pt x="803783" y="131953"/>
                  </a:lnTo>
                  <a:cubicBezTo>
                    <a:pt x="737362" y="217424"/>
                    <a:pt x="608203" y="217424"/>
                    <a:pt x="541655" y="131953"/>
                  </a:cubicBezTo>
                  <a:lnTo>
                    <a:pt x="439039" y="0"/>
                  </a:lnTo>
                  <a:lnTo>
                    <a:pt x="445262" y="167005"/>
                  </a:lnTo>
                  <a:cubicBezTo>
                    <a:pt x="449199" y="275209"/>
                    <a:pt x="350393" y="358140"/>
                    <a:pt x="244475" y="335407"/>
                  </a:cubicBezTo>
                  <a:lnTo>
                    <a:pt x="81153" y="300355"/>
                  </a:lnTo>
                  <a:lnTo>
                    <a:pt x="193294" y="424307"/>
                  </a:lnTo>
                  <a:cubicBezTo>
                    <a:pt x="265938" y="504571"/>
                    <a:pt x="243459" y="631825"/>
                    <a:pt x="147828" y="682371"/>
                  </a:cubicBezTo>
                  <a:lnTo>
                    <a:pt x="0" y="760476"/>
                  </a:lnTo>
                  <a:lnTo>
                    <a:pt x="165481" y="783336"/>
                  </a:lnTo>
                  <a:cubicBezTo>
                    <a:pt x="272669" y="798195"/>
                    <a:pt x="337312" y="909955"/>
                    <a:pt x="296545" y="1010285"/>
                  </a:cubicBezTo>
                  <a:lnTo>
                    <a:pt x="233553" y="1165098"/>
                  </a:lnTo>
                  <a:lnTo>
                    <a:pt x="375031" y="1076198"/>
                  </a:lnTo>
                  <a:cubicBezTo>
                    <a:pt x="466725" y="1018667"/>
                    <a:pt x="588010" y="1062863"/>
                    <a:pt x="621284" y="1165860"/>
                  </a:cubicBezTo>
                  <a:lnTo>
                    <a:pt x="672592" y="1324864"/>
                  </a:lnTo>
                  <a:lnTo>
                    <a:pt x="724027" y="1165860"/>
                  </a:lnTo>
                  <a:cubicBezTo>
                    <a:pt x="757301" y="1062863"/>
                    <a:pt x="878586" y="1018667"/>
                    <a:pt x="970280" y="1076198"/>
                  </a:cubicBezTo>
                  <a:lnTo>
                    <a:pt x="1111758" y="1165098"/>
                  </a:lnTo>
                  <a:lnTo>
                    <a:pt x="1048893" y="1010285"/>
                  </a:lnTo>
                  <a:cubicBezTo>
                    <a:pt x="1008126" y="909955"/>
                    <a:pt x="1072642" y="798195"/>
                    <a:pt x="1179957" y="783336"/>
                  </a:cubicBezTo>
                </a:path>
              </a:pathLst>
            </a:custGeom>
            <a:solidFill>
              <a:srgbClr val="C4F4AB"/>
            </a:solidFill>
          </p:spPr>
        </p:sp>
      </p:grpSp>
      <p:grpSp>
        <p:nvGrpSpPr>
          <p:cNvPr id="19" name="Group 11"/>
          <p:cNvGrpSpPr/>
          <p:nvPr/>
        </p:nvGrpSpPr>
        <p:grpSpPr>
          <a:xfrm>
            <a:off x="8630400" y="-9053"/>
            <a:ext cx="341376" cy="658368"/>
            <a:chOff x="0" y="0"/>
            <a:chExt cx="455168" cy="877824"/>
          </a:xfrm>
        </p:grpSpPr>
        <p:sp>
          <p:nvSpPr>
            <p:cNvPr id="20" name="Freeform 12"/>
            <p:cNvSpPr/>
            <p:nvPr/>
          </p:nvSpPr>
          <p:spPr>
            <a:xfrm>
              <a:off x="0" y="0"/>
              <a:ext cx="455168" cy="877824"/>
            </a:xfrm>
            <a:custGeom>
              <a:avLst/>
              <a:gdLst/>
              <a:ahLst/>
              <a:cxnLst/>
              <a:rect l="l" t="t" r="r" b="b"/>
              <a:pathLst>
                <a:path w="455168" h="877824">
                  <a:moveTo>
                    <a:pt x="0" y="0"/>
                  </a:moveTo>
                  <a:lnTo>
                    <a:pt x="455168" y="0"/>
                  </a:lnTo>
                  <a:lnTo>
                    <a:pt x="455168" y="877824"/>
                  </a:lnTo>
                  <a:lnTo>
                    <a:pt x="0" y="87782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-44" r="-44"/>
              </a:stretch>
            </a:blipFill>
          </p:spPr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AF9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0626"/>
            <a:ext cx="9144000" cy="5143500"/>
          </a:xfrm>
          <a:prstGeom prst="rect">
            <a:avLst/>
          </a:prstGeom>
        </p:spPr>
      </p:pic>
      <p:sp>
        <p:nvSpPr>
          <p:cNvPr id="5" name="Text 0"/>
          <p:cNvSpPr txBox="1"/>
          <p:nvPr/>
        </p:nvSpPr>
        <p:spPr>
          <a:xfrm>
            <a:off x="420100" y="4191525"/>
            <a:ext cx="3554700" cy="246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1000" dirty="0"/>
          </a:p>
        </p:txBody>
      </p:sp>
      <p:sp>
        <p:nvSpPr>
          <p:cNvPr id="6" name="Text 1"/>
          <p:cNvSpPr txBox="1"/>
          <p:nvPr/>
        </p:nvSpPr>
        <p:spPr>
          <a:xfrm>
            <a:off x="4957350" y="2001700"/>
            <a:ext cx="3696300" cy="17121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123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1123" dirty="0"/>
          </a:p>
        </p:txBody>
      </p:sp>
      <p:sp>
        <p:nvSpPr>
          <p:cNvPr id="7" name="Text 2"/>
          <p:cNvSpPr txBox="1"/>
          <p:nvPr/>
        </p:nvSpPr>
        <p:spPr>
          <a:xfrm>
            <a:off x="8630400" y="4791400"/>
            <a:ext cx="589800" cy="377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1000" dirty="0"/>
          </a:p>
        </p:txBody>
      </p:sp>
      <p:sp>
        <p:nvSpPr>
          <p:cNvPr id="8" name="Text 3"/>
          <p:cNvSpPr txBox="1"/>
          <p:nvPr/>
        </p:nvSpPr>
        <p:spPr>
          <a:xfrm>
            <a:off x="899597" y="106299"/>
            <a:ext cx="7344807" cy="66090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90000"/>
              </a:lnSpc>
            </a:pP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90000"/>
              </a:lnSpc>
            </a:pPr>
            <a:r>
              <a:rPr lang="ru-RU" sz="2000" b="1" dirty="0">
                <a:solidFill>
                  <a:srgbClr val="006600"/>
                </a:solidFill>
                <a:latin typeface="Arimo" charset="0"/>
                <a:ea typeface="Arimo" charset="0"/>
                <a:cs typeface="Arimo" charset="0"/>
              </a:rPr>
              <a:t>Полоса препятствий «Топкое болото»</a:t>
            </a:r>
          </a:p>
          <a:p>
            <a:pPr algn="ctr">
              <a:lnSpc>
                <a:spcPct val="90000"/>
              </a:lnSpc>
            </a:pPr>
            <a:r>
              <a:rPr lang="ru-RU" sz="1600" i="1" dirty="0">
                <a:solidFill>
                  <a:srgbClr val="006600"/>
                </a:solidFill>
                <a:latin typeface="Arimo" charset="0"/>
                <a:ea typeface="Arimo" charset="0"/>
                <a:cs typeface="Arimo" charset="0"/>
              </a:rPr>
              <a:t>(развитие зрительного и слухового восприятия, пространственной ориентации, координации движений)</a:t>
            </a:r>
            <a:r>
              <a:rPr lang="en-US" sz="2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181070" y="962589"/>
            <a:ext cx="5350597" cy="584775"/>
          </a:xfrm>
          <a:prstGeom prst="round1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dirty="0">
                <a:latin typeface="Arimo" charset="0"/>
                <a:ea typeface="Arimo" charset="0"/>
                <a:cs typeface="Arimo" charset="0"/>
              </a:rPr>
              <a:t>Инструктор по ФК организует полосу препятствий,</a:t>
            </a:r>
          </a:p>
          <a:p>
            <a:r>
              <a:rPr lang="ru-RU" sz="1600" dirty="0">
                <a:latin typeface="Arimo" charset="0"/>
                <a:ea typeface="Arimo" charset="0"/>
                <a:cs typeface="Arimo" charset="0"/>
              </a:rPr>
              <a:t>контролирует движения детей.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93660" y="1613034"/>
            <a:ext cx="5333992" cy="1323439"/>
          </a:xfrm>
          <a:prstGeom prst="round1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dirty="0">
                <a:latin typeface="Arimo" charset="0"/>
                <a:ea typeface="Arimo" charset="0"/>
                <a:cs typeface="Arimo" charset="0"/>
              </a:rPr>
              <a:t>Дефектолог организует деятельность по слуховой</a:t>
            </a:r>
          </a:p>
          <a:p>
            <a:r>
              <a:rPr lang="ru-RU" sz="1600" dirty="0">
                <a:latin typeface="Arimo" charset="0"/>
                <a:ea typeface="Arimo" charset="0"/>
                <a:cs typeface="Arimo" charset="0"/>
              </a:rPr>
              <a:t>инструкции с предлогами и глаголами: «Перепрыгни с синей кочки НА зеленую», «Встань МЕЖДУ кочками». Спрашивает: «Куда ты прыгнул? Что ты сделал?».</a:t>
            </a:r>
          </a:p>
        </p:txBody>
      </p:sp>
      <p:pic>
        <p:nvPicPr>
          <p:cNvPr id="1027" name="Picture 3" descr="C:\Users\fruen\Downloads\Telegram Desktop\photo_2026-02-10_16-36-5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7725" y="997851"/>
            <a:ext cx="2400000" cy="18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 descr="C:\Users\fruen\Downloads\Telegram Desktop\photo_2026-02-10_16-36-5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27725" y="3054706"/>
            <a:ext cx="2400000" cy="18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9" name="Picture 5" descr="C:\Users\fruen\Downloads\Telegram Desktop\photo_2026-02-10_16-36-5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83711" y="3061740"/>
            <a:ext cx="2400000" cy="18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0" name="Picture 6" descr="C:\Users\fruen\Downloads\Telegram Desktop\photo_2026-02-10_16-36-52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12538" y="3089876"/>
            <a:ext cx="2400000" cy="18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6" name="Group 9"/>
          <p:cNvGrpSpPr/>
          <p:nvPr/>
        </p:nvGrpSpPr>
        <p:grpSpPr>
          <a:xfrm>
            <a:off x="-488879" y="-332955"/>
            <a:ext cx="1023033" cy="1066288"/>
            <a:chOff x="1217581" y="-1167685"/>
            <a:chExt cx="1345311" cy="1324864"/>
          </a:xfrm>
        </p:grpSpPr>
        <p:sp>
          <p:nvSpPr>
            <p:cNvPr id="17" name="Freeform 10"/>
            <p:cNvSpPr/>
            <p:nvPr/>
          </p:nvSpPr>
          <p:spPr>
            <a:xfrm>
              <a:off x="1217581" y="-1167685"/>
              <a:ext cx="1345311" cy="1324864"/>
            </a:xfrm>
            <a:custGeom>
              <a:avLst/>
              <a:gdLst/>
              <a:ahLst/>
              <a:cxnLst/>
              <a:rect l="l" t="t" r="r" b="b"/>
              <a:pathLst>
                <a:path w="1345311" h="1324864">
                  <a:moveTo>
                    <a:pt x="1179830" y="783336"/>
                  </a:moveTo>
                  <a:lnTo>
                    <a:pt x="1345311" y="760476"/>
                  </a:lnTo>
                  <a:lnTo>
                    <a:pt x="1197610" y="682371"/>
                  </a:lnTo>
                  <a:cubicBezTo>
                    <a:pt x="1101979" y="631698"/>
                    <a:pt x="1079500" y="504571"/>
                    <a:pt x="1152144" y="424307"/>
                  </a:cubicBezTo>
                  <a:lnTo>
                    <a:pt x="1264158" y="300355"/>
                  </a:lnTo>
                  <a:lnTo>
                    <a:pt x="1100836" y="335407"/>
                  </a:lnTo>
                  <a:cubicBezTo>
                    <a:pt x="995045" y="358140"/>
                    <a:pt x="896112" y="275082"/>
                    <a:pt x="900049" y="167005"/>
                  </a:cubicBezTo>
                  <a:lnTo>
                    <a:pt x="906272" y="0"/>
                  </a:lnTo>
                  <a:lnTo>
                    <a:pt x="803783" y="131953"/>
                  </a:lnTo>
                  <a:cubicBezTo>
                    <a:pt x="737362" y="217424"/>
                    <a:pt x="608203" y="217424"/>
                    <a:pt x="541655" y="131953"/>
                  </a:cubicBezTo>
                  <a:lnTo>
                    <a:pt x="439039" y="0"/>
                  </a:lnTo>
                  <a:lnTo>
                    <a:pt x="445262" y="167005"/>
                  </a:lnTo>
                  <a:cubicBezTo>
                    <a:pt x="449199" y="275209"/>
                    <a:pt x="350393" y="358140"/>
                    <a:pt x="244475" y="335407"/>
                  </a:cubicBezTo>
                  <a:lnTo>
                    <a:pt x="81153" y="300355"/>
                  </a:lnTo>
                  <a:lnTo>
                    <a:pt x="193294" y="424307"/>
                  </a:lnTo>
                  <a:cubicBezTo>
                    <a:pt x="265938" y="504571"/>
                    <a:pt x="243459" y="631825"/>
                    <a:pt x="147828" y="682371"/>
                  </a:cubicBezTo>
                  <a:lnTo>
                    <a:pt x="0" y="760476"/>
                  </a:lnTo>
                  <a:lnTo>
                    <a:pt x="165481" y="783336"/>
                  </a:lnTo>
                  <a:cubicBezTo>
                    <a:pt x="272669" y="798195"/>
                    <a:pt x="337312" y="909955"/>
                    <a:pt x="296545" y="1010285"/>
                  </a:cubicBezTo>
                  <a:lnTo>
                    <a:pt x="233553" y="1165098"/>
                  </a:lnTo>
                  <a:lnTo>
                    <a:pt x="375031" y="1076198"/>
                  </a:lnTo>
                  <a:cubicBezTo>
                    <a:pt x="466725" y="1018667"/>
                    <a:pt x="588010" y="1062863"/>
                    <a:pt x="621284" y="1165860"/>
                  </a:cubicBezTo>
                  <a:lnTo>
                    <a:pt x="672592" y="1324864"/>
                  </a:lnTo>
                  <a:lnTo>
                    <a:pt x="724027" y="1165860"/>
                  </a:lnTo>
                  <a:cubicBezTo>
                    <a:pt x="757301" y="1062863"/>
                    <a:pt x="878586" y="1018667"/>
                    <a:pt x="970280" y="1076198"/>
                  </a:cubicBezTo>
                  <a:lnTo>
                    <a:pt x="1111758" y="1165098"/>
                  </a:lnTo>
                  <a:lnTo>
                    <a:pt x="1048893" y="1010285"/>
                  </a:lnTo>
                  <a:cubicBezTo>
                    <a:pt x="1008126" y="909955"/>
                    <a:pt x="1072642" y="798195"/>
                    <a:pt x="1179957" y="783336"/>
                  </a:cubicBezTo>
                </a:path>
              </a:pathLst>
            </a:custGeom>
            <a:solidFill>
              <a:srgbClr val="C4F4AB"/>
            </a:solidFill>
          </p:spPr>
        </p:sp>
      </p:grpSp>
      <p:grpSp>
        <p:nvGrpSpPr>
          <p:cNvPr id="18" name="Group 11"/>
          <p:cNvGrpSpPr/>
          <p:nvPr/>
        </p:nvGrpSpPr>
        <p:grpSpPr>
          <a:xfrm>
            <a:off x="8635544" y="-2159"/>
            <a:ext cx="341376" cy="658368"/>
            <a:chOff x="0" y="0"/>
            <a:chExt cx="455168" cy="877824"/>
          </a:xfrm>
        </p:grpSpPr>
        <p:sp>
          <p:nvSpPr>
            <p:cNvPr id="19" name="Freeform 12"/>
            <p:cNvSpPr/>
            <p:nvPr/>
          </p:nvSpPr>
          <p:spPr>
            <a:xfrm>
              <a:off x="0" y="0"/>
              <a:ext cx="455168" cy="877824"/>
            </a:xfrm>
            <a:custGeom>
              <a:avLst/>
              <a:gdLst/>
              <a:ahLst/>
              <a:cxnLst/>
              <a:rect l="l" t="t" r="r" b="b"/>
              <a:pathLst>
                <a:path w="455168" h="877824">
                  <a:moveTo>
                    <a:pt x="0" y="0"/>
                  </a:moveTo>
                  <a:lnTo>
                    <a:pt x="455168" y="0"/>
                  </a:lnTo>
                  <a:lnTo>
                    <a:pt x="455168" y="877824"/>
                  </a:lnTo>
                  <a:lnTo>
                    <a:pt x="0" y="87782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/>
              <a:stretch>
                <a:fillRect l="-44" r="-44"/>
              </a:stretch>
            </a:blipFill>
          </p:spPr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9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159"/>
            <a:ext cx="9144000" cy="5143500"/>
          </a:xfrm>
          <a:prstGeom prst="rect">
            <a:avLst/>
          </a:prstGeom>
        </p:spPr>
      </p:pic>
      <p:sp>
        <p:nvSpPr>
          <p:cNvPr id="5" name="Text 0"/>
          <p:cNvSpPr txBox="1"/>
          <p:nvPr/>
        </p:nvSpPr>
        <p:spPr>
          <a:xfrm>
            <a:off x="420100" y="4191525"/>
            <a:ext cx="3554700" cy="246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1000" dirty="0"/>
          </a:p>
        </p:txBody>
      </p:sp>
      <p:sp>
        <p:nvSpPr>
          <p:cNvPr id="6" name="Text 1"/>
          <p:cNvSpPr txBox="1"/>
          <p:nvPr/>
        </p:nvSpPr>
        <p:spPr>
          <a:xfrm>
            <a:off x="4957350" y="2001700"/>
            <a:ext cx="3696300" cy="17121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123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1123" dirty="0"/>
          </a:p>
        </p:txBody>
      </p:sp>
      <p:sp>
        <p:nvSpPr>
          <p:cNvPr id="7" name="Text 2"/>
          <p:cNvSpPr txBox="1"/>
          <p:nvPr/>
        </p:nvSpPr>
        <p:spPr>
          <a:xfrm>
            <a:off x="8630400" y="4791400"/>
            <a:ext cx="589800" cy="377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1000" dirty="0"/>
          </a:p>
        </p:txBody>
      </p:sp>
      <p:sp>
        <p:nvSpPr>
          <p:cNvPr id="8" name="Text 3"/>
          <p:cNvSpPr txBox="1"/>
          <p:nvPr/>
        </p:nvSpPr>
        <p:spPr>
          <a:xfrm>
            <a:off x="257274" y="72431"/>
            <a:ext cx="8629453" cy="66090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90000"/>
              </a:lnSpc>
            </a:pP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90000"/>
              </a:lnSpc>
            </a:pPr>
            <a:r>
              <a:rPr lang="ru-RU" sz="2000" b="1" dirty="0">
                <a:solidFill>
                  <a:srgbClr val="006600"/>
                </a:solidFill>
                <a:latin typeface="Arimo" charset="0"/>
                <a:ea typeface="Arimo" charset="0"/>
                <a:cs typeface="Arimo" charset="0"/>
              </a:rPr>
              <a:t>«Лисьи норы» </a:t>
            </a:r>
          </a:p>
          <a:p>
            <a:pPr algn="ctr">
              <a:lnSpc>
                <a:spcPct val="90000"/>
              </a:lnSpc>
            </a:pPr>
            <a:r>
              <a:rPr lang="ru-RU" sz="1600" i="1" dirty="0">
                <a:solidFill>
                  <a:srgbClr val="006600"/>
                </a:solidFill>
                <a:latin typeface="Arimo" charset="0"/>
                <a:ea typeface="Arimo" charset="0"/>
                <a:cs typeface="Arimo" charset="0"/>
              </a:rPr>
              <a:t>(Ползание, мелкая моторика и звукопроизношение)</a:t>
            </a:r>
            <a:endParaRPr lang="en-US" sz="1600" i="1" dirty="0">
              <a:solidFill>
                <a:srgbClr val="006600"/>
              </a:solidFill>
              <a:latin typeface="Arimo" charset="0"/>
              <a:ea typeface="Arimo" charset="0"/>
              <a:cs typeface="Arimo" charset="0"/>
            </a:endParaRPr>
          </a:p>
          <a:p>
            <a:pPr marL="0" indent="0" algn="l">
              <a:lnSpc>
                <a:spcPct val="90000"/>
              </a:lnSpc>
              <a:buNone/>
            </a:pPr>
            <a:r>
              <a:rPr lang="en-US" sz="2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181070" y="922469"/>
            <a:ext cx="5350597" cy="646331"/>
          </a:xfrm>
          <a:prstGeom prst="round1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>
                <a:latin typeface="Arimo" charset="0"/>
                <a:ea typeface="Arimo" charset="0"/>
                <a:cs typeface="Arimo" charset="0"/>
              </a:rPr>
              <a:t>Инструктор по ФК организует прохождение детей через </a:t>
            </a:r>
            <a:r>
              <a:rPr lang="ru-RU">
                <a:latin typeface="Arimo" charset="0"/>
                <a:ea typeface="Arimo" charset="0"/>
                <a:cs typeface="Arimo" charset="0"/>
              </a:rPr>
              <a:t>препятствие.</a:t>
            </a:r>
            <a:endParaRPr lang="ru-RU" dirty="0">
              <a:latin typeface="Arimo" charset="0"/>
              <a:ea typeface="Arimo" charset="0"/>
              <a:cs typeface="Arimo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3660" y="1654261"/>
            <a:ext cx="5333992" cy="1477328"/>
          </a:xfrm>
          <a:prstGeom prst="round1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>
                <a:latin typeface="Arimo" charset="0"/>
                <a:ea typeface="Arimo" charset="0"/>
                <a:cs typeface="Arimo" charset="0"/>
              </a:rPr>
              <a:t>Дефектолог организует игру «Лисьи норы»</a:t>
            </a:r>
          </a:p>
          <a:p>
            <a:r>
              <a:rPr lang="ru-RU" dirty="0">
                <a:latin typeface="Arimo" charset="0"/>
                <a:ea typeface="Arimo" charset="0"/>
                <a:cs typeface="Arimo" charset="0"/>
              </a:rPr>
              <a:t>(ребенок перед входом в тоннель берет карточку знакомого животного, проползает через тоннель, вешает карточку с помощью прищепки и громко произносит слово).</a:t>
            </a:r>
          </a:p>
        </p:txBody>
      </p:sp>
      <p:pic>
        <p:nvPicPr>
          <p:cNvPr id="13" name="Picture 2" descr="C:\Users\fruen\Downloads\Telegram Desktop\photo_2026-02-10_16-43-0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5345" y="3196711"/>
            <a:ext cx="2400000" cy="18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3" descr="C:\Users\fruen\Downloads\Telegram Desktop\photo_2026-02-10_16-44-0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04154" y="955685"/>
            <a:ext cx="2400000" cy="18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4" descr="C:\Users\fruen\Downloads\Telegram Desktop\photo_2026-02-10_16-43-08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04154" y="3187658"/>
            <a:ext cx="2400000" cy="18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6" descr="C:\Users\fruen\Downloads\Telegram Desktop\photo_2026-02-10_16-43-06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0100" y="3196711"/>
            <a:ext cx="2400000" cy="18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7" name="Group 9"/>
          <p:cNvGrpSpPr/>
          <p:nvPr/>
        </p:nvGrpSpPr>
        <p:grpSpPr>
          <a:xfrm>
            <a:off x="-488879" y="-332955"/>
            <a:ext cx="1023033" cy="1066288"/>
            <a:chOff x="1217581" y="-1167685"/>
            <a:chExt cx="1345311" cy="1324864"/>
          </a:xfrm>
        </p:grpSpPr>
        <p:sp>
          <p:nvSpPr>
            <p:cNvPr id="18" name="Freeform 10"/>
            <p:cNvSpPr/>
            <p:nvPr/>
          </p:nvSpPr>
          <p:spPr>
            <a:xfrm>
              <a:off x="1217581" y="-1167685"/>
              <a:ext cx="1345311" cy="1324864"/>
            </a:xfrm>
            <a:custGeom>
              <a:avLst/>
              <a:gdLst/>
              <a:ahLst/>
              <a:cxnLst/>
              <a:rect l="l" t="t" r="r" b="b"/>
              <a:pathLst>
                <a:path w="1345311" h="1324864">
                  <a:moveTo>
                    <a:pt x="1179830" y="783336"/>
                  </a:moveTo>
                  <a:lnTo>
                    <a:pt x="1345311" y="760476"/>
                  </a:lnTo>
                  <a:lnTo>
                    <a:pt x="1197610" y="682371"/>
                  </a:lnTo>
                  <a:cubicBezTo>
                    <a:pt x="1101979" y="631698"/>
                    <a:pt x="1079500" y="504571"/>
                    <a:pt x="1152144" y="424307"/>
                  </a:cubicBezTo>
                  <a:lnTo>
                    <a:pt x="1264158" y="300355"/>
                  </a:lnTo>
                  <a:lnTo>
                    <a:pt x="1100836" y="335407"/>
                  </a:lnTo>
                  <a:cubicBezTo>
                    <a:pt x="995045" y="358140"/>
                    <a:pt x="896112" y="275082"/>
                    <a:pt x="900049" y="167005"/>
                  </a:cubicBezTo>
                  <a:lnTo>
                    <a:pt x="906272" y="0"/>
                  </a:lnTo>
                  <a:lnTo>
                    <a:pt x="803783" y="131953"/>
                  </a:lnTo>
                  <a:cubicBezTo>
                    <a:pt x="737362" y="217424"/>
                    <a:pt x="608203" y="217424"/>
                    <a:pt x="541655" y="131953"/>
                  </a:cubicBezTo>
                  <a:lnTo>
                    <a:pt x="439039" y="0"/>
                  </a:lnTo>
                  <a:lnTo>
                    <a:pt x="445262" y="167005"/>
                  </a:lnTo>
                  <a:cubicBezTo>
                    <a:pt x="449199" y="275209"/>
                    <a:pt x="350393" y="358140"/>
                    <a:pt x="244475" y="335407"/>
                  </a:cubicBezTo>
                  <a:lnTo>
                    <a:pt x="81153" y="300355"/>
                  </a:lnTo>
                  <a:lnTo>
                    <a:pt x="193294" y="424307"/>
                  </a:lnTo>
                  <a:cubicBezTo>
                    <a:pt x="265938" y="504571"/>
                    <a:pt x="243459" y="631825"/>
                    <a:pt x="147828" y="682371"/>
                  </a:cubicBezTo>
                  <a:lnTo>
                    <a:pt x="0" y="760476"/>
                  </a:lnTo>
                  <a:lnTo>
                    <a:pt x="165481" y="783336"/>
                  </a:lnTo>
                  <a:cubicBezTo>
                    <a:pt x="272669" y="798195"/>
                    <a:pt x="337312" y="909955"/>
                    <a:pt x="296545" y="1010285"/>
                  </a:cubicBezTo>
                  <a:lnTo>
                    <a:pt x="233553" y="1165098"/>
                  </a:lnTo>
                  <a:lnTo>
                    <a:pt x="375031" y="1076198"/>
                  </a:lnTo>
                  <a:cubicBezTo>
                    <a:pt x="466725" y="1018667"/>
                    <a:pt x="588010" y="1062863"/>
                    <a:pt x="621284" y="1165860"/>
                  </a:cubicBezTo>
                  <a:lnTo>
                    <a:pt x="672592" y="1324864"/>
                  </a:lnTo>
                  <a:lnTo>
                    <a:pt x="724027" y="1165860"/>
                  </a:lnTo>
                  <a:cubicBezTo>
                    <a:pt x="757301" y="1062863"/>
                    <a:pt x="878586" y="1018667"/>
                    <a:pt x="970280" y="1076198"/>
                  </a:cubicBezTo>
                  <a:lnTo>
                    <a:pt x="1111758" y="1165098"/>
                  </a:lnTo>
                  <a:lnTo>
                    <a:pt x="1048893" y="1010285"/>
                  </a:lnTo>
                  <a:cubicBezTo>
                    <a:pt x="1008126" y="909955"/>
                    <a:pt x="1072642" y="798195"/>
                    <a:pt x="1179957" y="783336"/>
                  </a:cubicBezTo>
                </a:path>
              </a:pathLst>
            </a:custGeom>
            <a:solidFill>
              <a:srgbClr val="C4F4AB"/>
            </a:solidFill>
          </p:spPr>
        </p:sp>
      </p:grpSp>
      <p:grpSp>
        <p:nvGrpSpPr>
          <p:cNvPr id="19" name="Group 11"/>
          <p:cNvGrpSpPr/>
          <p:nvPr/>
        </p:nvGrpSpPr>
        <p:grpSpPr>
          <a:xfrm>
            <a:off x="8636716" y="-2159"/>
            <a:ext cx="341376" cy="658368"/>
            <a:chOff x="0" y="0"/>
            <a:chExt cx="455168" cy="877824"/>
          </a:xfrm>
        </p:grpSpPr>
        <p:sp>
          <p:nvSpPr>
            <p:cNvPr id="20" name="Freeform 12"/>
            <p:cNvSpPr/>
            <p:nvPr/>
          </p:nvSpPr>
          <p:spPr>
            <a:xfrm>
              <a:off x="0" y="0"/>
              <a:ext cx="455168" cy="877824"/>
            </a:xfrm>
            <a:custGeom>
              <a:avLst/>
              <a:gdLst/>
              <a:ahLst/>
              <a:cxnLst/>
              <a:rect l="l" t="t" r="r" b="b"/>
              <a:pathLst>
                <a:path w="455168" h="877824">
                  <a:moveTo>
                    <a:pt x="0" y="0"/>
                  </a:moveTo>
                  <a:lnTo>
                    <a:pt x="455168" y="0"/>
                  </a:lnTo>
                  <a:lnTo>
                    <a:pt x="455168" y="877824"/>
                  </a:lnTo>
                  <a:lnTo>
                    <a:pt x="0" y="87782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/>
              <a:stretch>
                <a:fillRect l="-44" r="-44"/>
              </a:stretch>
            </a:blipFill>
          </p:spPr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9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159"/>
            <a:ext cx="9144000" cy="5143500"/>
          </a:xfrm>
          <a:prstGeom prst="rect">
            <a:avLst/>
          </a:prstGeom>
        </p:spPr>
      </p:pic>
      <p:sp>
        <p:nvSpPr>
          <p:cNvPr id="5" name="Text 0"/>
          <p:cNvSpPr txBox="1"/>
          <p:nvPr/>
        </p:nvSpPr>
        <p:spPr>
          <a:xfrm>
            <a:off x="420100" y="4191525"/>
            <a:ext cx="3554700" cy="246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1000" dirty="0"/>
          </a:p>
        </p:txBody>
      </p:sp>
      <p:sp>
        <p:nvSpPr>
          <p:cNvPr id="6" name="Text 1"/>
          <p:cNvSpPr txBox="1"/>
          <p:nvPr/>
        </p:nvSpPr>
        <p:spPr>
          <a:xfrm>
            <a:off x="4957350" y="2001700"/>
            <a:ext cx="3696300" cy="17121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123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1123" dirty="0"/>
          </a:p>
        </p:txBody>
      </p:sp>
      <p:sp>
        <p:nvSpPr>
          <p:cNvPr id="7" name="Text 2"/>
          <p:cNvSpPr txBox="1"/>
          <p:nvPr/>
        </p:nvSpPr>
        <p:spPr>
          <a:xfrm>
            <a:off x="8630400" y="4791400"/>
            <a:ext cx="589800" cy="377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1000" dirty="0"/>
          </a:p>
        </p:txBody>
      </p:sp>
      <p:sp>
        <p:nvSpPr>
          <p:cNvPr id="8" name="Text 3"/>
          <p:cNvSpPr txBox="1"/>
          <p:nvPr/>
        </p:nvSpPr>
        <p:spPr>
          <a:xfrm>
            <a:off x="1285593" y="45271"/>
            <a:ext cx="6572814" cy="82496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90000"/>
              </a:lnSpc>
            </a:pPr>
            <a:endParaRPr lang="ru-RU" sz="1600" b="1" i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90000"/>
              </a:lnSpc>
            </a:pPr>
            <a:endParaRPr lang="ru-RU" sz="2000" b="1" dirty="0">
              <a:solidFill>
                <a:srgbClr val="006600"/>
              </a:solidFill>
              <a:latin typeface="Arimo" charset="0"/>
              <a:ea typeface="Arimo" charset="0"/>
              <a:cs typeface="Arimo" charset="0"/>
            </a:endParaRPr>
          </a:p>
          <a:p>
            <a:pPr algn="ctr">
              <a:lnSpc>
                <a:spcPct val="90000"/>
              </a:lnSpc>
            </a:pPr>
            <a:r>
              <a:rPr lang="ru-RU" sz="2000" b="1" dirty="0">
                <a:solidFill>
                  <a:srgbClr val="006600"/>
                </a:solidFill>
                <a:latin typeface="Arimo" charset="0"/>
                <a:ea typeface="Arimo" charset="0"/>
                <a:cs typeface="Arimo" charset="0"/>
              </a:rPr>
              <a:t>«Лесная тропинка»</a:t>
            </a:r>
            <a:endParaRPr lang="ru-RU" b="1" dirty="0">
              <a:solidFill>
                <a:srgbClr val="006600"/>
              </a:solidFill>
              <a:latin typeface="Arimo" charset="0"/>
              <a:ea typeface="Arimo" charset="0"/>
              <a:cs typeface="Arimo" charset="0"/>
            </a:endParaRPr>
          </a:p>
          <a:p>
            <a:pPr algn="ctr">
              <a:lnSpc>
                <a:spcPct val="90000"/>
              </a:lnSpc>
            </a:pPr>
            <a:r>
              <a:rPr lang="ru-RU" sz="1600" i="1" dirty="0">
                <a:solidFill>
                  <a:srgbClr val="006600"/>
                </a:solidFill>
                <a:latin typeface="Arimo" charset="0"/>
                <a:ea typeface="Arimo" charset="0"/>
                <a:cs typeface="Arimo" charset="0"/>
              </a:rPr>
              <a:t>(отработка представлений «Один-много», совершенствование прыжков на двух ногах)</a:t>
            </a:r>
            <a:r>
              <a:rPr lang="en-US" sz="2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181070" y="985775"/>
            <a:ext cx="5350597" cy="923330"/>
          </a:xfrm>
          <a:prstGeom prst="round1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>
                <a:latin typeface="Arimo" charset="0"/>
                <a:ea typeface="Arimo" charset="0"/>
                <a:cs typeface="Arimo" charset="0"/>
              </a:rPr>
              <a:t>Инструктор по ФК организует прохождение через препятствие, контролирует прыжки на двух ногах.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5902" y="1987985"/>
            <a:ext cx="5333992" cy="923330"/>
          </a:xfrm>
          <a:prstGeom prst="round1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>
                <a:latin typeface="Arimo" charset="0"/>
                <a:ea typeface="Arimo" charset="0"/>
                <a:cs typeface="Arimo" charset="0"/>
              </a:rPr>
              <a:t>Дефектолог проводит упражнение «Что на картинке», отрабатывает понятия ОДИН - МНОГО.</a:t>
            </a:r>
          </a:p>
        </p:txBody>
      </p:sp>
      <p:pic>
        <p:nvPicPr>
          <p:cNvPr id="19" name="Picture 2" descr="C:\Users\fruen\Downloads\Telegram Desktop\photo_2026-02-10_16-50-2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22198" y="3036665"/>
            <a:ext cx="2400000" cy="18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Picture 3" descr="C:\Users\fruen\Downloads\Telegram Desktop\photo_2026-02-10_16-50-3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51501" y="3027612"/>
            <a:ext cx="2397041" cy="18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Picture 4" descr="C:\Users\fruen\Downloads\Telegram Desktop\photo_2026-02-10_16-50-29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0100" y="3054771"/>
            <a:ext cx="2400000" cy="18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Picture 5" descr="C:\Users\fruen\Downloads\Telegram Desktop\photo_2026-02-10_16-52-50.jpg"/>
          <p:cNvPicPr>
            <a:picLocks noChangeAspect="1" noChangeArrowheads="1"/>
          </p:cNvPicPr>
          <p:nvPr/>
        </p:nvPicPr>
        <p:blipFill>
          <a:blip r:embed="rId7"/>
          <a:srcRect l="3909" t="8754" r="21910"/>
          <a:stretch>
            <a:fillRect/>
          </a:stretch>
        </p:blipFill>
        <p:spPr bwMode="auto">
          <a:xfrm>
            <a:off x="6074751" y="1006028"/>
            <a:ext cx="2373791" cy="16424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3" name="Group 9"/>
          <p:cNvGrpSpPr/>
          <p:nvPr/>
        </p:nvGrpSpPr>
        <p:grpSpPr>
          <a:xfrm>
            <a:off x="-488879" y="-332955"/>
            <a:ext cx="1023033" cy="1066288"/>
            <a:chOff x="1217581" y="-1167685"/>
            <a:chExt cx="1345311" cy="1324864"/>
          </a:xfrm>
        </p:grpSpPr>
        <p:sp>
          <p:nvSpPr>
            <p:cNvPr id="14" name="Freeform 10"/>
            <p:cNvSpPr/>
            <p:nvPr/>
          </p:nvSpPr>
          <p:spPr>
            <a:xfrm>
              <a:off x="1217581" y="-1167685"/>
              <a:ext cx="1345311" cy="1324864"/>
            </a:xfrm>
            <a:custGeom>
              <a:avLst/>
              <a:gdLst/>
              <a:ahLst/>
              <a:cxnLst/>
              <a:rect l="l" t="t" r="r" b="b"/>
              <a:pathLst>
                <a:path w="1345311" h="1324864">
                  <a:moveTo>
                    <a:pt x="1179830" y="783336"/>
                  </a:moveTo>
                  <a:lnTo>
                    <a:pt x="1345311" y="760476"/>
                  </a:lnTo>
                  <a:lnTo>
                    <a:pt x="1197610" y="682371"/>
                  </a:lnTo>
                  <a:cubicBezTo>
                    <a:pt x="1101979" y="631698"/>
                    <a:pt x="1079500" y="504571"/>
                    <a:pt x="1152144" y="424307"/>
                  </a:cubicBezTo>
                  <a:lnTo>
                    <a:pt x="1264158" y="300355"/>
                  </a:lnTo>
                  <a:lnTo>
                    <a:pt x="1100836" y="335407"/>
                  </a:lnTo>
                  <a:cubicBezTo>
                    <a:pt x="995045" y="358140"/>
                    <a:pt x="896112" y="275082"/>
                    <a:pt x="900049" y="167005"/>
                  </a:cubicBezTo>
                  <a:lnTo>
                    <a:pt x="906272" y="0"/>
                  </a:lnTo>
                  <a:lnTo>
                    <a:pt x="803783" y="131953"/>
                  </a:lnTo>
                  <a:cubicBezTo>
                    <a:pt x="737362" y="217424"/>
                    <a:pt x="608203" y="217424"/>
                    <a:pt x="541655" y="131953"/>
                  </a:cubicBezTo>
                  <a:lnTo>
                    <a:pt x="439039" y="0"/>
                  </a:lnTo>
                  <a:lnTo>
                    <a:pt x="445262" y="167005"/>
                  </a:lnTo>
                  <a:cubicBezTo>
                    <a:pt x="449199" y="275209"/>
                    <a:pt x="350393" y="358140"/>
                    <a:pt x="244475" y="335407"/>
                  </a:cubicBezTo>
                  <a:lnTo>
                    <a:pt x="81153" y="300355"/>
                  </a:lnTo>
                  <a:lnTo>
                    <a:pt x="193294" y="424307"/>
                  </a:lnTo>
                  <a:cubicBezTo>
                    <a:pt x="265938" y="504571"/>
                    <a:pt x="243459" y="631825"/>
                    <a:pt x="147828" y="682371"/>
                  </a:cubicBezTo>
                  <a:lnTo>
                    <a:pt x="0" y="760476"/>
                  </a:lnTo>
                  <a:lnTo>
                    <a:pt x="165481" y="783336"/>
                  </a:lnTo>
                  <a:cubicBezTo>
                    <a:pt x="272669" y="798195"/>
                    <a:pt x="337312" y="909955"/>
                    <a:pt x="296545" y="1010285"/>
                  </a:cubicBezTo>
                  <a:lnTo>
                    <a:pt x="233553" y="1165098"/>
                  </a:lnTo>
                  <a:lnTo>
                    <a:pt x="375031" y="1076198"/>
                  </a:lnTo>
                  <a:cubicBezTo>
                    <a:pt x="466725" y="1018667"/>
                    <a:pt x="588010" y="1062863"/>
                    <a:pt x="621284" y="1165860"/>
                  </a:cubicBezTo>
                  <a:lnTo>
                    <a:pt x="672592" y="1324864"/>
                  </a:lnTo>
                  <a:lnTo>
                    <a:pt x="724027" y="1165860"/>
                  </a:lnTo>
                  <a:cubicBezTo>
                    <a:pt x="757301" y="1062863"/>
                    <a:pt x="878586" y="1018667"/>
                    <a:pt x="970280" y="1076198"/>
                  </a:cubicBezTo>
                  <a:lnTo>
                    <a:pt x="1111758" y="1165098"/>
                  </a:lnTo>
                  <a:lnTo>
                    <a:pt x="1048893" y="1010285"/>
                  </a:lnTo>
                  <a:cubicBezTo>
                    <a:pt x="1008126" y="909955"/>
                    <a:pt x="1072642" y="798195"/>
                    <a:pt x="1179957" y="783336"/>
                  </a:cubicBezTo>
                </a:path>
              </a:pathLst>
            </a:custGeom>
            <a:solidFill>
              <a:srgbClr val="C4F4AB"/>
            </a:solidFill>
          </p:spPr>
        </p:sp>
      </p:grpSp>
      <p:grpSp>
        <p:nvGrpSpPr>
          <p:cNvPr id="15" name="Group 11"/>
          <p:cNvGrpSpPr/>
          <p:nvPr/>
        </p:nvGrpSpPr>
        <p:grpSpPr>
          <a:xfrm>
            <a:off x="8639453" y="-2159"/>
            <a:ext cx="341376" cy="658368"/>
            <a:chOff x="0" y="0"/>
            <a:chExt cx="455168" cy="877824"/>
          </a:xfrm>
        </p:grpSpPr>
        <p:sp>
          <p:nvSpPr>
            <p:cNvPr id="16" name="Freeform 12"/>
            <p:cNvSpPr/>
            <p:nvPr/>
          </p:nvSpPr>
          <p:spPr>
            <a:xfrm>
              <a:off x="0" y="0"/>
              <a:ext cx="455168" cy="877824"/>
            </a:xfrm>
            <a:custGeom>
              <a:avLst/>
              <a:gdLst/>
              <a:ahLst/>
              <a:cxnLst/>
              <a:rect l="l" t="t" r="r" b="b"/>
              <a:pathLst>
                <a:path w="455168" h="877824">
                  <a:moveTo>
                    <a:pt x="0" y="0"/>
                  </a:moveTo>
                  <a:lnTo>
                    <a:pt x="455168" y="0"/>
                  </a:lnTo>
                  <a:lnTo>
                    <a:pt x="455168" y="877824"/>
                  </a:lnTo>
                  <a:lnTo>
                    <a:pt x="0" y="87782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/>
              <a:stretch>
                <a:fillRect l="-44" r="-44"/>
              </a:stretch>
            </a:blipFill>
          </p:spPr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9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159"/>
            <a:ext cx="9144000" cy="5143500"/>
          </a:xfrm>
          <a:prstGeom prst="rect">
            <a:avLst/>
          </a:prstGeom>
        </p:spPr>
      </p:pic>
      <p:sp>
        <p:nvSpPr>
          <p:cNvPr id="5" name="Text 0"/>
          <p:cNvSpPr txBox="1"/>
          <p:nvPr/>
        </p:nvSpPr>
        <p:spPr>
          <a:xfrm>
            <a:off x="420100" y="4191525"/>
            <a:ext cx="3554700" cy="246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1000" dirty="0"/>
          </a:p>
        </p:txBody>
      </p:sp>
      <p:sp>
        <p:nvSpPr>
          <p:cNvPr id="6" name="Text 1"/>
          <p:cNvSpPr txBox="1"/>
          <p:nvPr/>
        </p:nvSpPr>
        <p:spPr>
          <a:xfrm>
            <a:off x="4957350" y="2001700"/>
            <a:ext cx="3696300" cy="17121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123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1123" dirty="0"/>
          </a:p>
        </p:txBody>
      </p:sp>
      <p:sp>
        <p:nvSpPr>
          <p:cNvPr id="7" name="Text 2"/>
          <p:cNvSpPr txBox="1"/>
          <p:nvPr/>
        </p:nvSpPr>
        <p:spPr>
          <a:xfrm>
            <a:off x="8630400" y="4791400"/>
            <a:ext cx="589800" cy="377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1000" dirty="0"/>
          </a:p>
        </p:txBody>
      </p:sp>
      <p:sp>
        <p:nvSpPr>
          <p:cNvPr id="8" name="Text 3"/>
          <p:cNvSpPr txBox="1"/>
          <p:nvPr/>
        </p:nvSpPr>
        <p:spPr>
          <a:xfrm>
            <a:off x="1285593" y="108643"/>
            <a:ext cx="6572814" cy="66090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90000"/>
              </a:lnSpc>
            </a:pP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90000"/>
              </a:lnSpc>
            </a:pPr>
            <a:r>
              <a:rPr lang="ru-RU" sz="2000" b="1" dirty="0">
                <a:solidFill>
                  <a:srgbClr val="006600"/>
                </a:solidFill>
                <a:latin typeface="Arimo" charset="0"/>
                <a:ea typeface="Arimo" charset="0"/>
                <a:cs typeface="Arimo" charset="0"/>
              </a:rPr>
              <a:t>«Горная речка»</a:t>
            </a:r>
          </a:p>
          <a:p>
            <a:pPr algn="ctr">
              <a:lnSpc>
                <a:spcPct val="90000"/>
              </a:lnSpc>
            </a:pPr>
            <a:r>
              <a:rPr lang="ru-RU" sz="1600" i="1" dirty="0">
                <a:solidFill>
                  <a:srgbClr val="006600"/>
                </a:solidFill>
                <a:latin typeface="Arimo" charset="0"/>
                <a:ea typeface="Arimo" charset="0"/>
                <a:cs typeface="Arimo" charset="0"/>
              </a:rPr>
              <a:t>(развитие речи, совершенствование навыков</a:t>
            </a:r>
          </a:p>
          <a:p>
            <a:pPr algn="ctr">
              <a:lnSpc>
                <a:spcPct val="90000"/>
              </a:lnSpc>
            </a:pPr>
            <a:r>
              <a:rPr lang="ru-RU" sz="1600" i="1" dirty="0">
                <a:solidFill>
                  <a:srgbClr val="006600"/>
                </a:solidFill>
                <a:latin typeface="Arimo" charset="0"/>
                <a:ea typeface="Arimo" charset="0"/>
                <a:cs typeface="Arimo" charset="0"/>
              </a:rPr>
              <a:t>равновесия, ловкости</a:t>
            </a:r>
            <a:r>
              <a:rPr lang="ru-RU" i="1" dirty="0">
                <a:solidFill>
                  <a:srgbClr val="006600"/>
                </a:solidFill>
                <a:latin typeface="Arimo" charset="0"/>
                <a:ea typeface="Arimo" charset="0"/>
                <a:cs typeface="Arimo" charset="0"/>
              </a:rPr>
              <a:t>)</a:t>
            </a:r>
            <a:r>
              <a:rPr lang="en-US" sz="2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181070" y="1086663"/>
            <a:ext cx="5350597" cy="830997"/>
          </a:xfrm>
          <a:prstGeom prst="round1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dirty="0">
                <a:latin typeface="Arimo" charset="0"/>
                <a:ea typeface="Arimo" charset="0"/>
                <a:cs typeface="Arimo" charset="0"/>
              </a:rPr>
              <a:t>Инструктор по ФК организует упражнения на </a:t>
            </a:r>
            <a:r>
              <a:rPr lang="ru-RU" sz="1600" dirty="0" err="1">
                <a:latin typeface="Arimo" charset="0"/>
                <a:ea typeface="Arimo" charset="0"/>
                <a:cs typeface="Arimo" charset="0"/>
              </a:rPr>
              <a:t>сибборде</a:t>
            </a:r>
            <a:r>
              <a:rPr lang="ru-RU" sz="1600" dirty="0">
                <a:latin typeface="Arimo" charset="0"/>
                <a:ea typeface="Arimo" charset="0"/>
                <a:cs typeface="Arimo" charset="0"/>
              </a:rPr>
              <a:t> с одновременным броском и ловлей сенсорного мешочка.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95902" y="2162206"/>
            <a:ext cx="5333992" cy="338554"/>
          </a:xfrm>
          <a:prstGeom prst="round1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dirty="0">
                <a:latin typeface="Arimo" charset="0"/>
                <a:ea typeface="Arimo" charset="0"/>
                <a:cs typeface="Arimo" charset="0"/>
              </a:rPr>
              <a:t>Дефектолог организует игру «Противоположности».</a:t>
            </a:r>
          </a:p>
        </p:txBody>
      </p:sp>
      <p:pic>
        <p:nvPicPr>
          <p:cNvPr id="4098" name="Picture 2" descr="C:\Users\fruen\Downloads\Telegram Desktop\photo_2026-02-10_17-10-4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0100" y="2991400"/>
            <a:ext cx="2400000" cy="18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9" name="Picture 3" descr="C:\Users\fruen\Downloads\Telegram Desktop\photo_2026-02-10_17-10-4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95861" y="918322"/>
            <a:ext cx="2400000" cy="18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0" name="Picture 4" descr="C:\Users\fruen\Downloads\Telegram Desktop\photo_2026-02-10_17-10-47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95861" y="2966529"/>
            <a:ext cx="2400000" cy="18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1" name="Picture 5" descr="C:\Users\fruen\Downloads\Telegram Desktop\photo_2026-02-10_17-10-46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192109" y="2983463"/>
            <a:ext cx="2400000" cy="18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3" name="Group 9"/>
          <p:cNvGrpSpPr/>
          <p:nvPr/>
        </p:nvGrpSpPr>
        <p:grpSpPr>
          <a:xfrm>
            <a:off x="-488879" y="-332955"/>
            <a:ext cx="1023033" cy="1066288"/>
            <a:chOff x="1217581" y="-1167685"/>
            <a:chExt cx="1345311" cy="1324864"/>
          </a:xfrm>
        </p:grpSpPr>
        <p:sp>
          <p:nvSpPr>
            <p:cNvPr id="14" name="Freeform 10"/>
            <p:cNvSpPr/>
            <p:nvPr/>
          </p:nvSpPr>
          <p:spPr>
            <a:xfrm>
              <a:off x="1217581" y="-1167685"/>
              <a:ext cx="1345311" cy="1324864"/>
            </a:xfrm>
            <a:custGeom>
              <a:avLst/>
              <a:gdLst/>
              <a:ahLst/>
              <a:cxnLst/>
              <a:rect l="l" t="t" r="r" b="b"/>
              <a:pathLst>
                <a:path w="1345311" h="1324864">
                  <a:moveTo>
                    <a:pt x="1179830" y="783336"/>
                  </a:moveTo>
                  <a:lnTo>
                    <a:pt x="1345311" y="760476"/>
                  </a:lnTo>
                  <a:lnTo>
                    <a:pt x="1197610" y="682371"/>
                  </a:lnTo>
                  <a:cubicBezTo>
                    <a:pt x="1101979" y="631698"/>
                    <a:pt x="1079500" y="504571"/>
                    <a:pt x="1152144" y="424307"/>
                  </a:cubicBezTo>
                  <a:lnTo>
                    <a:pt x="1264158" y="300355"/>
                  </a:lnTo>
                  <a:lnTo>
                    <a:pt x="1100836" y="335407"/>
                  </a:lnTo>
                  <a:cubicBezTo>
                    <a:pt x="995045" y="358140"/>
                    <a:pt x="896112" y="275082"/>
                    <a:pt x="900049" y="167005"/>
                  </a:cubicBezTo>
                  <a:lnTo>
                    <a:pt x="906272" y="0"/>
                  </a:lnTo>
                  <a:lnTo>
                    <a:pt x="803783" y="131953"/>
                  </a:lnTo>
                  <a:cubicBezTo>
                    <a:pt x="737362" y="217424"/>
                    <a:pt x="608203" y="217424"/>
                    <a:pt x="541655" y="131953"/>
                  </a:cubicBezTo>
                  <a:lnTo>
                    <a:pt x="439039" y="0"/>
                  </a:lnTo>
                  <a:lnTo>
                    <a:pt x="445262" y="167005"/>
                  </a:lnTo>
                  <a:cubicBezTo>
                    <a:pt x="449199" y="275209"/>
                    <a:pt x="350393" y="358140"/>
                    <a:pt x="244475" y="335407"/>
                  </a:cubicBezTo>
                  <a:lnTo>
                    <a:pt x="81153" y="300355"/>
                  </a:lnTo>
                  <a:lnTo>
                    <a:pt x="193294" y="424307"/>
                  </a:lnTo>
                  <a:cubicBezTo>
                    <a:pt x="265938" y="504571"/>
                    <a:pt x="243459" y="631825"/>
                    <a:pt x="147828" y="682371"/>
                  </a:cubicBezTo>
                  <a:lnTo>
                    <a:pt x="0" y="760476"/>
                  </a:lnTo>
                  <a:lnTo>
                    <a:pt x="165481" y="783336"/>
                  </a:lnTo>
                  <a:cubicBezTo>
                    <a:pt x="272669" y="798195"/>
                    <a:pt x="337312" y="909955"/>
                    <a:pt x="296545" y="1010285"/>
                  </a:cubicBezTo>
                  <a:lnTo>
                    <a:pt x="233553" y="1165098"/>
                  </a:lnTo>
                  <a:lnTo>
                    <a:pt x="375031" y="1076198"/>
                  </a:lnTo>
                  <a:cubicBezTo>
                    <a:pt x="466725" y="1018667"/>
                    <a:pt x="588010" y="1062863"/>
                    <a:pt x="621284" y="1165860"/>
                  </a:cubicBezTo>
                  <a:lnTo>
                    <a:pt x="672592" y="1324864"/>
                  </a:lnTo>
                  <a:lnTo>
                    <a:pt x="724027" y="1165860"/>
                  </a:lnTo>
                  <a:cubicBezTo>
                    <a:pt x="757301" y="1062863"/>
                    <a:pt x="878586" y="1018667"/>
                    <a:pt x="970280" y="1076198"/>
                  </a:cubicBezTo>
                  <a:lnTo>
                    <a:pt x="1111758" y="1165098"/>
                  </a:lnTo>
                  <a:lnTo>
                    <a:pt x="1048893" y="1010285"/>
                  </a:lnTo>
                  <a:cubicBezTo>
                    <a:pt x="1008126" y="909955"/>
                    <a:pt x="1072642" y="798195"/>
                    <a:pt x="1179957" y="783336"/>
                  </a:cubicBezTo>
                </a:path>
              </a:pathLst>
            </a:custGeom>
            <a:solidFill>
              <a:srgbClr val="C4F4AB"/>
            </a:solidFill>
          </p:spPr>
        </p:sp>
      </p:grpSp>
      <p:grpSp>
        <p:nvGrpSpPr>
          <p:cNvPr id="15" name="Group 11"/>
          <p:cNvGrpSpPr/>
          <p:nvPr/>
        </p:nvGrpSpPr>
        <p:grpSpPr>
          <a:xfrm>
            <a:off x="8645183" y="-2159"/>
            <a:ext cx="341376" cy="658368"/>
            <a:chOff x="0" y="0"/>
            <a:chExt cx="455168" cy="877824"/>
          </a:xfrm>
        </p:grpSpPr>
        <p:sp>
          <p:nvSpPr>
            <p:cNvPr id="16" name="Freeform 12"/>
            <p:cNvSpPr/>
            <p:nvPr/>
          </p:nvSpPr>
          <p:spPr>
            <a:xfrm>
              <a:off x="0" y="0"/>
              <a:ext cx="455168" cy="877824"/>
            </a:xfrm>
            <a:custGeom>
              <a:avLst/>
              <a:gdLst/>
              <a:ahLst/>
              <a:cxnLst/>
              <a:rect l="l" t="t" r="r" b="b"/>
              <a:pathLst>
                <a:path w="455168" h="877824">
                  <a:moveTo>
                    <a:pt x="0" y="0"/>
                  </a:moveTo>
                  <a:lnTo>
                    <a:pt x="455168" y="0"/>
                  </a:lnTo>
                  <a:lnTo>
                    <a:pt x="455168" y="877824"/>
                  </a:lnTo>
                  <a:lnTo>
                    <a:pt x="0" y="87782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/>
              <a:stretch>
                <a:fillRect l="-44" r="-44"/>
              </a:stretch>
            </a:blipFill>
          </p:spPr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9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159"/>
            <a:ext cx="9144000" cy="5143500"/>
          </a:xfrm>
          <a:prstGeom prst="rect">
            <a:avLst/>
          </a:prstGeom>
        </p:spPr>
      </p:pic>
      <p:sp>
        <p:nvSpPr>
          <p:cNvPr id="5" name="Text 0"/>
          <p:cNvSpPr txBox="1"/>
          <p:nvPr/>
        </p:nvSpPr>
        <p:spPr>
          <a:xfrm>
            <a:off x="420100" y="4191525"/>
            <a:ext cx="3554700" cy="246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1000" dirty="0"/>
          </a:p>
        </p:txBody>
      </p:sp>
      <p:sp>
        <p:nvSpPr>
          <p:cNvPr id="6" name="Text 1"/>
          <p:cNvSpPr txBox="1"/>
          <p:nvPr/>
        </p:nvSpPr>
        <p:spPr>
          <a:xfrm>
            <a:off x="4957350" y="2001700"/>
            <a:ext cx="3696300" cy="17121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123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1123" dirty="0"/>
          </a:p>
        </p:txBody>
      </p:sp>
      <p:sp>
        <p:nvSpPr>
          <p:cNvPr id="7" name="Text 2"/>
          <p:cNvSpPr txBox="1"/>
          <p:nvPr/>
        </p:nvSpPr>
        <p:spPr>
          <a:xfrm>
            <a:off x="8630400" y="4791400"/>
            <a:ext cx="589800" cy="377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1000" dirty="0"/>
          </a:p>
        </p:txBody>
      </p:sp>
      <p:sp>
        <p:nvSpPr>
          <p:cNvPr id="8" name="Text 3"/>
          <p:cNvSpPr txBox="1"/>
          <p:nvPr/>
        </p:nvSpPr>
        <p:spPr>
          <a:xfrm>
            <a:off x="1285593" y="72431"/>
            <a:ext cx="6572814" cy="66090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90000"/>
              </a:lnSpc>
            </a:pP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90000"/>
              </a:lnSpc>
            </a:pPr>
            <a:r>
              <a:rPr lang="ru-RU" sz="2000" b="1" i="1" dirty="0">
                <a:solidFill>
                  <a:srgbClr val="006600"/>
                </a:solidFill>
                <a:latin typeface="Arimo" charset="0"/>
                <a:ea typeface="Arimo" charset="0"/>
                <a:cs typeface="Arimo" charset="0"/>
              </a:rPr>
              <a:t>Подвижная игра с оречевлением</a:t>
            </a:r>
            <a:r>
              <a:rPr lang="en-US" sz="2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181070" y="905340"/>
            <a:ext cx="5350597" cy="923330"/>
          </a:xfrm>
          <a:prstGeom prst="round1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>
                <a:latin typeface="Arimo" charset="0"/>
                <a:ea typeface="Arimo" charset="0"/>
                <a:cs typeface="Arimo" charset="0"/>
              </a:rPr>
              <a:t>Инструктор по ФК выполняет движения вместе с детьми, управляет скоростью, темпом и</a:t>
            </a:r>
          </a:p>
          <a:p>
            <a:r>
              <a:rPr lang="ru-RU" dirty="0">
                <a:latin typeface="Arimo" charset="0"/>
                <a:ea typeface="Arimo" charset="0"/>
                <a:cs typeface="Arimo" charset="0"/>
              </a:rPr>
              <a:t>направлением движениями.  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87950" y="1926828"/>
            <a:ext cx="5333992" cy="646331"/>
          </a:xfrm>
          <a:prstGeom prst="round1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>
                <a:latin typeface="Arimo" charset="0"/>
                <a:ea typeface="Arimo" charset="0"/>
                <a:cs typeface="Arimo" charset="0"/>
              </a:rPr>
              <a:t>Дефектолог организует проговаривание текста к игре.</a:t>
            </a:r>
          </a:p>
        </p:txBody>
      </p:sp>
      <p:pic>
        <p:nvPicPr>
          <p:cNvPr id="5122" name="Picture 2" descr="C:\Users\fruen\Downloads\Telegram Desktop\photo_2026-02-10_17-15-2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30400" y="733333"/>
            <a:ext cx="2400000" cy="18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3" name="Picture 3" descr="C:\Users\fruen\Downloads\Telegram Desktop\photo_2026-02-10_17-15-31 (2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30400" y="2839201"/>
            <a:ext cx="2400000" cy="18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4" name="Picture 4" descr="C:\Users\fruen\Downloads\Telegram Desktop\photo_2026-02-10_17-15-3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05006" y="2847668"/>
            <a:ext cx="2400000" cy="18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5" name="Picture 5" descr="C:\Users\fruen\Downloads\Telegram Desktop\photo_2026-02-10_17-15-30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0100" y="2847668"/>
            <a:ext cx="2400000" cy="18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3" name="Group 9"/>
          <p:cNvGrpSpPr/>
          <p:nvPr/>
        </p:nvGrpSpPr>
        <p:grpSpPr>
          <a:xfrm>
            <a:off x="-488879" y="-332955"/>
            <a:ext cx="1023033" cy="1066288"/>
            <a:chOff x="1217581" y="-1167685"/>
            <a:chExt cx="1345311" cy="1324864"/>
          </a:xfrm>
        </p:grpSpPr>
        <p:sp>
          <p:nvSpPr>
            <p:cNvPr id="14" name="Freeform 10"/>
            <p:cNvSpPr/>
            <p:nvPr/>
          </p:nvSpPr>
          <p:spPr>
            <a:xfrm>
              <a:off x="1217581" y="-1167685"/>
              <a:ext cx="1345311" cy="1324864"/>
            </a:xfrm>
            <a:custGeom>
              <a:avLst/>
              <a:gdLst/>
              <a:ahLst/>
              <a:cxnLst/>
              <a:rect l="l" t="t" r="r" b="b"/>
              <a:pathLst>
                <a:path w="1345311" h="1324864">
                  <a:moveTo>
                    <a:pt x="1179830" y="783336"/>
                  </a:moveTo>
                  <a:lnTo>
                    <a:pt x="1345311" y="760476"/>
                  </a:lnTo>
                  <a:lnTo>
                    <a:pt x="1197610" y="682371"/>
                  </a:lnTo>
                  <a:cubicBezTo>
                    <a:pt x="1101979" y="631698"/>
                    <a:pt x="1079500" y="504571"/>
                    <a:pt x="1152144" y="424307"/>
                  </a:cubicBezTo>
                  <a:lnTo>
                    <a:pt x="1264158" y="300355"/>
                  </a:lnTo>
                  <a:lnTo>
                    <a:pt x="1100836" y="335407"/>
                  </a:lnTo>
                  <a:cubicBezTo>
                    <a:pt x="995045" y="358140"/>
                    <a:pt x="896112" y="275082"/>
                    <a:pt x="900049" y="167005"/>
                  </a:cubicBezTo>
                  <a:lnTo>
                    <a:pt x="906272" y="0"/>
                  </a:lnTo>
                  <a:lnTo>
                    <a:pt x="803783" y="131953"/>
                  </a:lnTo>
                  <a:cubicBezTo>
                    <a:pt x="737362" y="217424"/>
                    <a:pt x="608203" y="217424"/>
                    <a:pt x="541655" y="131953"/>
                  </a:cubicBezTo>
                  <a:lnTo>
                    <a:pt x="439039" y="0"/>
                  </a:lnTo>
                  <a:lnTo>
                    <a:pt x="445262" y="167005"/>
                  </a:lnTo>
                  <a:cubicBezTo>
                    <a:pt x="449199" y="275209"/>
                    <a:pt x="350393" y="358140"/>
                    <a:pt x="244475" y="335407"/>
                  </a:cubicBezTo>
                  <a:lnTo>
                    <a:pt x="81153" y="300355"/>
                  </a:lnTo>
                  <a:lnTo>
                    <a:pt x="193294" y="424307"/>
                  </a:lnTo>
                  <a:cubicBezTo>
                    <a:pt x="265938" y="504571"/>
                    <a:pt x="243459" y="631825"/>
                    <a:pt x="147828" y="682371"/>
                  </a:cubicBezTo>
                  <a:lnTo>
                    <a:pt x="0" y="760476"/>
                  </a:lnTo>
                  <a:lnTo>
                    <a:pt x="165481" y="783336"/>
                  </a:lnTo>
                  <a:cubicBezTo>
                    <a:pt x="272669" y="798195"/>
                    <a:pt x="337312" y="909955"/>
                    <a:pt x="296545" y="1010285"/>
                  </a:cubicBezTo>
                  <a:lnTo>
                    <a:pt x="233553" y="1165098"/>
                  </a:lnTo>
                  <a:lnTo>
                    <a:pt x="375031" y="1076198"/>
                  </a:lnTo>
                  <a:cubicBezTo>
                    <a:pt x="466725" y="1018667"/>
                    <a:pt x="588010" y="1062863"/>
                    <a:pt x="621284" y="1165860"/>
                  </a:cubicBezTo>
                  <a:lnTo>
                    <a:pt x="672592" y="1324864"/>
                  </a:lnTo>
                  <a:lnTo>
                    <a:pt x="724027" y="1165860"/>
                  </a:lnTo>
                  <a:cubicBezTo>
                    <a:pt x="757301" y="1062863"/>
                    <a:pt x="878586" y="1018667"/>
                    <a:pt x="970280" y="1076198"/>
                  </a:cubicBezTo>
                  <a:lnTo>
                    <a:pt x="1111758" y="1165098"/>
                  </a:lnTo>
                  <a:lnTo>
                    <a:pt x="1048893" y="1010285"/>
                  </a:lnTo>
                  <a:cubicBezTo>
                    <a:pt x="1008126" y="909955"/>
                    <a:pt x="1072642" y="798195"/>
                    <a:pt x="1179957" y="783336"/>
                  </a:cubicBezTo>
                </a:path>
              </a:pathLst>
            </a:custGeom>
            <a:solidFill>
              <a:srgbClr val="C4F4AB"/>
            </a:solidFill>
          </p:spPr>
        </p:sp>
      </p:grpSp>
      <p:grpSp>
        <p:nvGrpSpPr>
          <p:cNvPr id="15" name="Group 11"/>
          <p:cNvGrpSpPr/>
          <p:nvPr/>
        </p:nvGrpSpPr>
        <p:grpSpPr>
          <a:xfrm>
            <a:off x="8630400" y="-2159"/>
            <a:ext cx="341376" cy="658368"/>
            <a:chOff x="0" y="0"/>
            <a:chExt cx="455168" cy="877824"/>
          </a:xfrm>
        </p:grpSpPr>
        <p:sp>
          <p:nvSpPr>
            <p:cNvPr id="16" name="Freeform 12"/>
            <p:cNvSpPr/>
            <p:nvPr/>
          </p:nvSpPr>
          <p:spPr>
            <a:xfrm>
              <a:off x="0" y="0"/>
              <a:ext cx="455168" cy="877824"/>
            </a:xfrm>
            <a:custGeom>
              <a:avLst/>
              <a:gdLst/>
              <a:ahLst/>
              <a:cxnLst/>
              <a:rect l="l" t="t" r="r" b="b"/>
              <a:pathLst>
                <a:path w="455168" h="877824">
                  <a:moveTo>
                    <a:pt x="0" y="0"/>
                  </a:moveTo>
                  <a:lnTo>
                    <a:pt x="455168" y="0"/>
                  </a:lnTo>
                  <a:lnTo>
                    <a:pt x="455168" y="877824"/>
                  </a:lnTo>
                  <a:lnTo>
                    <a:pt x="0" y="87782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/>
              <a:stretch>
                <a:fillRect l="-44" r="-44"/>
              </a:stretch>
            </a:blipFill>
          </p:spPr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C4F4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 txBox="1"/>
          <p:nvPr/>
        </p:nvSpPr>
        <p:spPr>
          <a:xfrm>
            <a:off x="609042" y="74932"/>
            <a:ext cx="7925917" cy="2802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90000"/>
              </a:lnSpc>
            </a:pPr>
            <a:r>
              <a:rPr lang="ru-RU" sz="2400" b="1" i="1" dirty="0">
                <a:solidFill>
                  <a:srgbClr val="006600"/>
                </a:solidFill>
                <a:latin typeface="Arimo" charset="0"/>
                <a:ea typeface="Arimo" charset="0"/>
                <a:cs typeface="Arimo" charset="0"/>
              </a:rPr>
              <a:t>Эффективность интегрированного подхода и</a:t>
            </a:r>
          </a:p>
          <a:p>
            <a:pPr algn="ctr">
              <a:lnSpc>
                <a:spcPct val="90000"/>
              </a:lnSpc>
            </a:pPr>
            <a:r>
              <a:rPr lang="ru-RU" sz="2400" b="1" i="1" dirty="0">
                <a:solidFill>
                  <a:srgbClr val="006600"/>
                </a:solidFill>
                <a:latin typeface="Arimo" charset="0"/>
                <a:ea typeface="Arimo" charset="0"/>
                <a:cs typeface="Arimo" charset="0"/>
              </a:rPr>
              <a:t>перспективы</a:t>
            </a:r>
          </a:p>
          <a:p>
            <a:pPr>
              <a:lnSpc>
                <a:spcPct val="90000"/>
              </a:lnSpc>
            </a:pPr>
            <a:endParaRPr lang="ru-RU" sz="2000" b="1" dirty="0">
              <a:latin typeface="Arimo" charset="0"/>
              <a:ea typeface="Arimo" charset="0"/>
              <a:cs typeface="Arimo" charset="0"/>
            </a:endParaRPr>
          </a:p>
          <a:p>
            <a:pPr>
              <a:lnSpc>
                <a:spcPct val="90000"/>
              </a:lnSpc>
            </a:pPr>
            <a:r>
              <a:rPr lang="ru-RU" sz="2000" dirty="0">
                <a:latin typeface="Arimo" charset="0"/>
                <a:ea typeface="Arimo" charset="0"/>
                <a:cs typeface="Arimo" charset="0"/>
              </a:rPr>
              <a:t>Комплексное сочетание методов, форм и приёмов </a:t>
            </a:r>
          </a:p>
          <a:p>
            <a:pPr>
              <a:lnSpc>
                <a:spcPct val="90000"/>
              </a:lnSpc>
            </a:pPr>
            <a:r>
              <a:rPr lang="ru-RU" sz="2000" dirty="0">
                <a:latin typeface="Arimo" charset="0"/>
                <a:ea typeface="Arimo" charset="0"/>
                <a:cs typeface="Arimo" charset="0"/>
              </a:rPr>
              <a:t>взаимодействия специалистов в работе со дошкольниками с ОВЗ ускоряет развитие познавательных процессов, речи, моторики, координации движений, содействует формированию</a:t>
            </a:r>
          </a:p>
          <a:p>
            <a:pPr>
              <a:lnSpc>
                <a:spcPct val="90000"/>
              </a:lnSpc>
            </a:pPr>
            <a:r>
              <a:rPr lang="ru-RU" sz="2000" dirty="0">
                <a:latin typeface="Arimo" charset="0"/>
                <a:ea typeface="Arimo" charset="0"/>
                <a:cs typeface="Arimo" charset="0"/>
              </a:rPr>
              <a:t>коммуникативных навыков детей с ЗПР</a:t>
            </a:r>
            <a:r>
              <a:rPr lang="ru-RU" dirty="0">
                <a:latin typeface="Arimo" charset="0"/>
                <a:ea typeface="Arimo" charset="0"/>
                <a:cs typeface="Arimo" charset="0"/>
              </a:rPr>
              <a:t>.</a:t>
            </a:r>
            <a:endParaRPr lang="en-US" dirty="0"/>
          </a:p>
        </p:txBody>
      </p:sp>
      <p:pic>
        <p:nvPicPr>
          <p:cNvPr id="1026" name="Picture 2" descr="C:\Users\fruen\Downloads\qrcod_akgy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60871" y="3348604"/>
            <a:ext cx="1584000" cy="1584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657646" y="3007509"/>
            <a:ext cx="395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Arimo" charset="0"/>
                <a:ea typeface="Arimo" charset="0"/>
                <a:cs typeface="Arimo" charset="0"/>
              </a:rPr>
              <a:t>Здесь Вы найдете ответы  на ваши вопросы 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9200" y="2845407"/>
            <a:ext cx="2308693" cy="2306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2" descr="C:\Users\fruen\Downloads\2026021015041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88456" y="3362824"/>
            <a:ext cx="1584000" cy="1584000"/>
          </a:xfrm>
          <a:prstGeom prst="rect">
            <a:avLst/>
          </a:prstGeom>
          <a:noFill/>
        </p:spPr>
      </p:pic>
      <p:pic>
        <p:nvPicPr>
          <p:cNvPr id="9" name="Рисунок 8" descr="qrcod_aZjR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72039" y="3342445"/>
            <a:ext cx="1584000" cy="1584000"/>
          </a:xfrm>
          <a:prstGeom prst="rect">
            <a:avLst/>
          </a:prstGeom>
        </p:spPr>
      </p:pic>
      <p:grpSp>
        <p:nvGrpSpPr>
          <p:cNvPr id="10" name="Group 2"/>
          <p:cNvGrpSpPr/>
          <p:nvPr/>
        </p:nvGrpSpPr>
        <p:grpSpPr>
          <a:xfrm>
            <a:off x="7641202" y="930302"/>
            <a:ext cx="1297451" cy="1960471"/>
            <a:chOff x="0" y="0"/>
            <a:chExt cx="2167382" cy="3172206"/>
          </a:xfrm>
        </p:grpSpPr>
        <p:sp>
          <p:nvSpPr>
            <p:cNvPr id="11" name="Freeform 3"/>
            <p:cNvSpPr/>
            <p:nvPr/>
          </p:nvSpPr>
          <p:spPr>
            <a:xfrm>
              <a:off x="79756" y="1081787"/>
              <a:ext cx="2024121" cy="2026922"/>
            </a:xfrm>
            <a:custGeom>
              <a:avLst/>
              <a:gdLst/>
              <a:ahLst/>
              <a:cxnLst/>
              <a:rect l="l" t="t" r="r" b="b"/>
              <a:pathLst>
                <a:path w="2024121" h="2026922">
                  <a:moveTo>
                    <a:pt x="1516503" y="127"/>
                  </a:moveTo>
                  <a:lnTo>
                    <a:pt x="1516503" y="3302"/>
                  </a:lnTo>
                  <a:lnTo>
                    <a:pt x="1516503" y="6477"/>
                  </a:lnTo>
                  <a:cubicBezTo>
                    <a:pt x="1239644" y="6477"/>
                    <a:pt x="1015235" y="230887"/>
                    <a:pt x="1015235" y="507747"/>
                  </a:cubicBezTo>
                  <a:lnTo>
                    <a:pt x="1012060" y="507747"/>
                  </a:lnTo>
                  <a:lnTo>
                    <a:pt x="1008885" y="507747"/>
                  </a:lnTo>
                  <a:cubicBezTo>
                    <a:pt x="1008885" y="230887"/>
                    <a:pt x="784477" y="6477"/>
                    <a:pt x="507618" y="6477"/>
                  </a:cubicBezTo>
                  <a:lnTo>
                    <a:pt x="507618" y="3302"/>
                  </a:lnTo>
                  <a:lnTo>
                    <a:pt x="507618" y="6477"/>
                  </a:lnTo>
                  <a:cubicBezTo>
                    <a:pt x="230758" y="6477"/>
                    <a:pt x="6350" y="230887"/>
                    <a:pt x="6350" y="507747"/>
                  </a:cubicBezTo>
                  <a:lnTo>
                    <a:pt x="3175" y="507747"/>
                  </a:lnTo>
                  <a:lnTo>
                    <a:pt x="6350" y="507747"/>
                  </a:lnTo>
                  <a:lnTo>
                    <a:pt x="6350" y="2023748"/>
                  </a:lnTo>
                  <a:lnTo>
                    <a:pt x="3175" y="2023748"/>
                  </a:lnTo>
                  <a:lnTo>
                    <a:pt x="3175" y="2020573"/>
                  </a:lnTo>
                  <a:lnTo>
                    <a:pt x="1012060" y="2020573"/>
                  </a:lnTo>
                  <a:lnTo>
                    <a:pt x="1012060" y="2023748"/>
                  </a:lnTo>
                  <a:lnTo>
                    <a:pt x="1012060" y="2020573"/>
                  </a:lnTo>
                  <a:lnTo>
                    <a:pt x="2020946" y="2020573"/>
                  </a:lnTo>
                  <a:lnTo>
                    <a:pt x="2020946" y="2023748"/>
                  </a:lnTo>
                  <a:lnTo>
                    <a:pt x="2017771" y="2023748"/>
                  </a:lnTo>
                  <a:lnTo>
                    <a:pt x="2017771" y="507620"/>
                  </a:lnTo>
                  <a:lnTo>
                    <a:pt x="2020946" y="507620"/>
                  </a:lnTo>
                  <a:lnTo>
                    <a:pt x="2017771" y="507620"/>
                  </a:lnTo>
                  <a:cubicBezTo>
                    <a:pt x="2017771" y="230760"/>
                    <a:pt x="1793363" y="6350"/>
                    <a:pt x="1516503" y="6350"/>
                  </a:cubicBezTo>
                  <a:lnTo>
                    <a:pt x="1516503" y="3175"/>
                  </a:lnTo>
                  <a:lnTo>
                    <a:pt x="1516503" y="0"/>
                  </a:lnTo>
                  <a:moveTo>
                    <a:pt x="1516503" y="6350"/>
                  </a:moveTo>
                  <a:lnTo>
                    <a:pt x="1516503" y="0"/>
                  </a:lnTo>
                  <a:cubicBezTo>
                    <a:pt x="1796792" y="0"/>
                    <a:pt x="2024121" y="227204"/>
                    <a:pt x="2024121" y="507620"/>
                  </a:cubicBezTo>
                  <a:lnTo>
                    <a:pt x="2024121" y="2023748"/>
                  </a:lnTo>
                  <a:lnTo>
                    <a:pt x="2024121" y="2026923"/>
                  </a:lnTo>
                  <a:lnTo>
                    <a:pt x="2020946" y="2026923"/>
                  </a:lnTo>
                  <a:lnTo>
                    <a:pt x="1012060" y="2026923"/>
                  </a:lnTo>
                  <a:lnTo>
                    <a:pt x="3175" y="2026923"/>
                  </a:lnTo>
                  <a:lnTo>
                    <a:pt x="0" y="2026923"/>
                  </a:lnTo>
                  <a:lnTo>
                    <a:pt x="0" y="2023748"/>
                  </a:lnTo>
                  <a:lnTo>
                    <a:pt x="0" y="507620"/>
                  </a:lnTo>
                  <a:cubicBezTo>
                    <a:pt x="0" y="227331"/>
                    <a:pt x="227202" y="0"/>
                    <a:pt x="507618" y="0"/>
                  </a:cubicBezTo>
                  <a:cubicBezTo>
                    <a:pt x="788033" y="0"/>
                    <a:pt x="1015235" y="227204"/>
                    <a:pt x="1015235" y="507620"/>
                  </a:cubicBezTo>
                  <a:lnTo>
                    <a:pt x="1008885" y="507620"/>
                  </a:lnTo>
                  <a:cubicBezTo>
                    <a:pt x="1008885" y="227331"/>
                    <a:pt x="1236088" y="0"/>
                    <a:pt x="1516503" y="0"/>
                  </a:cubicBezTo>
                  <a:lnTo>
                    <a:pt x="1516503" y="6350"/>
                  </a:lnTo>
                  <a:close/>
                </a:path>
              </a:pathLst>
            </a:custGeom>
            <a:solidFill>
              <a:srgbClr val="E35179"/>
            </a:solidFill>
          </p:spPr>
        </p:sp>
        <p:sp>
          <p:nvSpPr>
            <p:cNvPr id="12" name="Freeform 4"/>
            <p:cNvSpPr/>
            <p:nvPr/>
          </p:nvSpPr>
          <p:spPr>
            <a:xfrm>
              <a:off x="1080513" y="63500"/>
              <a:ext cx="1023364" cy="1023367"/>
            </a:xfrm>
            <a:custGeom>
              <a:avLst/>
              <a:gdLst/>
              <a:ahLst/>
              <a:cxnLst/>
              <a:rect l="l" t="t" r="r" b="b"/>
              <a:pathLst>
                <a:path w="1023364" h="1023367">
                  <a:moveTo>
                    <a:pt x="511682" y="1017017"/>
                  </a:moveTo>
                  <a:cubicBezTo>
                    <a:pt x="790700" y="1017017"/>
                    <a:pt x="1017014" y="790830"/>
                    <a:pt x="1017014" y="511684"/>
                  </a:cubicBezTo>
                  <a:lnTo>
                    <a:pt x="1020189" y="511684"/>
                  </a:lnTo>
                  <a:lnTo>
                    <a:pt x="1017014" y="511684"/>
                  </a:lnTo>
                  <a:cubicBezTo>
                    <a:pt x="1017014" y="232664"/>
                    <a:pt x="790701" y="6350"/>
                    <a:pt x="511682" y="6350"/>
                  </a:cubicBezTo>
                  <a:lnTo>
                    <a:pt x="511682" y="3175"/>
                  </a:lnTo>
                  <a:lnTo>
                    <a:pt x="511682" y="6350"/>
                  </a:lnTo>
                  <a:cubicBezTo>
                    <a:pt x="232537" y="6350"/>
                    <a:pt x="6350" y="232664"/>
                    <a:pt x="6350" y="511684"/>
                  </a:cubicBezTo>
                  <a:lnTo>
                    <a:pt x="3175" y="511684"/>
                  </a:lnTo>
                  <a:lnTo>
                    <a:pt x="6350" y="511684"/>
                  </a:lnTo>
                  <a:cubicBezTo>
                    <a:pt x="6350" y="790830"/>
                    <a:pt x="232537" y="1017017"/>
                    <a:pt x="511682" y="1017017"/>
                  </a:cubicBezTo>
                  <a:lnTo>
                    <a:pt x="511682" y="1020192"/>
                  </a:lnTo>
                  <a:lnTo>
                    <a:pt x="511682" y="1017017"/>
                  </a:lnTo>
                  <a:moveTo>
                    <a:pt x="511682" y="1023367"/>
                  </a:moveTo>
                  <a:cubicBezTo>
                    <a:pt x="229108" y="1023367"/>
                    <a:pt x="0" y="794259"/>
                    <a:pt x="0" y="511684"/>
                  </a:cubicBezTo>
                  <a:cubicBezTo>
                    <a:pt x="0" y="229108"/>
                    <a:pt x="229108" y="0"/>
                    <a:pt x="511682" y="0"/>
                  </a:cubicBezTo>
                  <a:cubicBezTo>
                    <a:pt x="794257" y="0"/>
                    <a:pt x="1023364" y="229108"/>
                    <a:pt x="1023364" y="511684"/>
                  </a:cubicBezTo>
                  <a:cubicBezTo>
                    <a:pt x="1023364" y="794259"/>
                    <a:pt x="794257" y="1023367"/>
                    <a:pt x="511682" y="1023367"/>
                  </a:cubicBezTo>
                  <a:close/>
                </a:path>
              </a:pathLst>
            </a:custGeom>
            <a:solidFill>
              <a:srgbClr val="E35179"/>
            </a:solidFill>
          </p:spPr>
        </p:sp>
        <p:sp>
          <p:nvSpPr>
            <p:cNvPr id="13" name="Freeform 5"/>
            <p:cNvSpPr/>
            <p:nvPr/>
          </p:nvSpPr>
          <p:spPr>
            <a:xfrm>
              <a:off x="63500" y="63500"/>
              <a:ext cx="1023364" cy="1023367"/>
            </a:xfrm>
            <a:custGeom>
              <a:avLst/>
              <a:gdLst/>
              <a:ahLst/>
              <a:cxnLst/>
              <a:rect l="l" t="t" r="r" b="b"/>
              <a:pathLst>
                <a:path w="1023364" h="1023367">
                  <a:moveTo>
                    <a:pt x="511682" y="1017017"/>
                  </a:moveTo>
                  <a:cubicBezTo>
                    <a:pt x="790700" y="1017017"/>
                    <a:pt x="1017013" y="790830"/>
                    <a:pt x="1017013" y="511684"/>
                  </a:cubicBezTo>
                  <a:lnTo>
                    <a:pt x="1020188" y="511684"/>
                  </a:lnTo>
                  <a:lnTo>
                    <a:pt x="1017013" y="511684"/>
                  </a:lnTo>
                  <a:cubicBezTo>
                    <a:pt x="1017013" y="232664"/>
                    <a:pt x="790700" y="6350"/>
                    <a:pt x="511682" y="6350"/>
                  </a:cubicBezTo>
                  <a:lnTo>
                    <a:pt x="511682" y="3175"/>
                  </a:lnTo>
                  <a:lnTo>
                    <a:pt x="511682" y="6350"/>
                  </a:lnTo>
                  <a:cubicBezTo>
                    <a:pt x="232536" y="6350"/>
                    <a:pt x="6350" y="232664"/>
                    <a:pt x="6350" y="511684"/>
                  </a:cubicBezTo>
                  <a:lnTo>
                    <a:pt x="3175" y="511684"/>
                  </a:lnTo>
                  <a:lnTo>
                    <a:pt x="6350" y="511684"/>
                  </a:lnTo>
                  <a:cubicBezTo>
                    <a:pt x="6350" y="790830"/>
                    <a:pt x="232536" y="1017017"/>
                    <a:pt x="511682" y="1017017"/>
                  </a:cubicBezTo>
                  <a:lnTo>
                    <a:pt x="511682" y="1020192"/>
                  </a:lnTo>
                  <a:lnTo>
                    <a:pt x="511682" y="1017017"/>
                  </a:lnTo>
                  <a:moveTo>
                    <a:pt x="511682" y="1023367"/>
                  </a:moveTo>
                  <a:cubicBezTo>
                    <a:pt x="229107" y="1023367"/>
                    <a:pt x="0" y="794259"/>
                    <a:pt x="0" y="511684"/>
                  </a:cubicBezTo>
                  <a:cubicBezTo>
                    <a:pt x="0" y="229108"/>
                    <a:pt x="229107" y="0"/>
                    <a:pt x="511682" y="0"/>
                  </a:cubicBezTo>
                  <a:cubicBezTo>
                    <a:pt x="794256" y="0"/>
                    <a:pt x="1023363" y="229108"/>
                    <a:pt x="1023363" y="511684"/>
                  </a:cubicBezTo>
                  <a:cubicBezTo>
                    <a:pt x="1023363" y="794259"/>
                    <a:pt x="794256" y="1023367"/>
                    <a:pt x="511682" y="1023367"/>
                  </a:cubicBezTo>
                  <a:close/>
                </a:path>
              </a:pathLst>
            </a:custGeom>
            <a:solidFill>
              <a:srgbClr val="E35179"/>
            </a:solidFill>
          </p:spPr>
        </p:sp>
      </p:grpSp>
      <p:grpSp>
        <p:nvGrpSpPr>
          <p:cNvPr id="14" name="Group 11"/>
          <p:cNvGrpSpPr/>
          <p:nvPr/>
        </p:nvGrpSpPr>
        <p:grpSpPr>
          <a:xfrm>
            <a:off x="8630400" y="-2159"/>
            <a:ext cx="341376" cy="658368"/>
            <a:chOff x="0" y="0"/>
            <a:chExt cx="455168" cy="877824"/>
          </a:xfrm>
        </p:grpSpPr>
        <p:sp>
          <p:nvSpPr>
            <p:cNvPr id="15" name="Freeform 12"/>
            <p:cNvSpPr/>
            <p:nvPr/>
          </p:nvSpPr>
          <p:spPr>
            <a:xfrm>
              <a:off x="0" y="0"/>
              <a:ext cx="455168" cy="877824"/>
            </a:xfrm>
            <a:custGeom>
              <a:avLst/>
              <a:gdLst/>
              <a:ahLst/>
              <a:cxnLst/>
              <a:rect l="l" t="t" r="r" b="b"/>
              <a:pathLst>
                <a:path w="455168" h="877824">
                  <a:moveTo>
                    <a:pt x="0" y="0"/>
                  </a:moveTo>
                  <a:lnTo>
                    <a:pt x="455168" y="0"/>
                  </a:lnTo>
                  <a:lnTo>
                    <a:pt x="455168" y="877824"/>
                  </a:lnTo>
                  <a:lnTo>
                    <a:pt x="0" y="87782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 l="-44" r="-44"/>
              </a:stretch>
            </a:blipFill>
          </p:spPr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4F4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1280160" y="2238325"/>
            <a:ext cx="3576491" cy="6668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77"/>
              </a:lnSpc>
            </a:pPr>
            <a:r>
              <a:rPr lang="en-US" sz="3100" dirty="0" err="1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Спасибо</a:t>
            </a:r>
            <a:r>
              <a:rPr lang="en-US" sz="3100" dirty="0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</a:p>
          <a:p>
            <a:pPr>
              <a:lnSpc>
                <a:spcPts val="2577"/>
              </a:lnSpc>
            </a:pPr>
            <a:r>
              <a:rPr lang="en-US" sz="3100" dirty="0" err="1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за</a:t>
            </a:r>
            <a:r>
              <a:rPr lang="en-US" sz="3100" dirty="0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3100" dirty="0" err="1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внимание</a:t>
            </a:r>
            <a:r>
              <a:rPr lang="en-US" sz="3100" dirty="0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!</a:t>
            </a:r>
          </a:p>
        </p:txBody>
      </p:sp>
      <p:grpSp>
        <p:nvGrpSpPr>
          <p:cNvPr id="15" name="Group 8"/>
          <p:cNvGrpSpPr/>
          <p:nvPr/>
        </p:nvGrpSpPr>
        <p:grpSpPr>
          <a:xfrm>
            <a:off x="4515382" y="902970"/>
            <a:ext cx="3348458" cy="3366880"/>
            <a:chOff x="0" y="0"/>
            <a:chExt cx="11252200" cy="11252200"/>
          </a:xfrm>
        </p:grpSpPr>
        <p:sp>
          <p:nvSpPr>
            <p:cNvPr id="16" name="Freeform 9"/>
            <p:cNvSpPr/>
            <p:nvPr/>
          </p:nvSpPr>
          <p:spPr>
            <a:xfrm>
              <a:off x="0" y="0"/>
              <a:ext cx="11252200" cy="11252200"/>
            </a:xfrm>
            <a:custGeom>
              <a:avLst/>
              <a:gdLst/>
              <a:ahLst/>
              <a:cxnLst/>
              <a:rect l="l" t="t" r="r" b="b"/>
              <a:pathLst>
                <a:path w="11252200" h="11252200">
                  <a:moveTo>
                    <a:pt x="0" y="0"/>
                  </a:moveTo>
                  <a:lnTo>
                    <a:pt x="11252200" y="0"/>
                  </a:lnTo>
                  <a:lnTo>
                    <a:pt x="11252200" y="11252200"/>
                  </a:lnTo>
                  <a:lnTo>
                    <a:pt x="0" y="112522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</TotalTime>
  <Words>395</Words>
  <Application>Microsoft Office PowerPoint</Application>
  <PresentationFormat>Экран (16:9)</PresentationFormat>
  <Paragraphs>88</Paragraphs>
  <Slides>9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Arimo</vt:lpstr>
      <vt:lpstr>Calibri</vt:lpstr>
      <vt:lpstr>Times New Roman</vt:lpstr>
      <vt:lpstr>Wingdings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office</cp:lastModifiedBy>
  <cp:revision>57</cp:revision>
  <dcterms:created xsi:type="dcterms:W3CDTF">2026-01-19T03:17:22Z</dcterms:created>
  <dcterms:modified xsi:type="dcterms:W3CDTF">2026-03-16T08:17:23Z</dcterms:modified>
</cp:coreProperties>
</file>